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178.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40"/>
  </p:notesMasterIdLst>
  <p:handoutMasterIdLst>
    <p:handoutMasterId r:id="rId41"/>
  </p:handoutMasterIdLst>
  <p:sldIdLst>
    <p:sldId id="620" r:id="rId11"/>
    <p:sldId id="628" r:id="rId12"/>
    <p:sldId id="629" r:id="rId13"/>
    <p:sldId id="630" r:id="rId14"/>
    <p:sldId id="631" r:id="rId15"/>
    <p:sldId id="632" r:id="rId16"/>
    <p:sldId id="634" r:id="rId17"/>
    <p:sldId id="635" r:id="rId18"/>
    <p:sldId id="636" r:id="rId19"/>
    <p:sldId id="637" r:id="rId20"/>
    <p:sldId id="638" r:id="rId21"/>
    <p:sldId id="639" r:id="rId22"/>
    <p:sldId id="641" r:id="rId23"/>
    <p:sldId id="640" r:id="rId24"/>
    <p:sldId id="642" r:id="rId25"/>
    <p:sldId id="650" r:id="rId26"/>
    <p:sldId id="643" r:id="rId27"/>
    <p:sldId id="644" r:id="rId28"/>
    <p:sldId id="645" r:id="rId29"/>
    <p:sldId id="646" r:id="rId30"/>
    <p:sldId id="649" r:id="rId31"/>
    <p:sldId id="655" r:id="rId32"/>
    <p:sldId id="648" r:id="rId33"/>
    <p:sldId id="647" r:id="rId34"/>
    <p:sldId id="651" r:id="rId35"/>
    <p:sldId id="652" r:id="rId36"/>
    <p:sldId id="654" r:id="rId37"/>
    <p:sldId id="457" r:id="rId38"/>
    <p:sldId id="458"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Montserrat" panose="00000500000000000000" pitchFamily="2" charset="0"/>
      <p:regular r:id="rId46"/>
      <p:bold r:id="rId47"/>
      <p:italic r:id="rId48"/>
      <p:boldItalic r:id="rId49"/>
    </p:embeddedFont>
    <p:embeddedFont>
      <p:font typeface="Montserrat Bold" panose="00000800000000000000" charset="0"/>
      <p:bold r:id="rId50"/>
      <p:italic r:id="rId51"/>
      <p:boldItalic r:id="rId52"/>
    </p:embeddedFont>
    <p:embeddedFont>
      <p:font typeface="Montserrat ExtraBold" panose="00000900000000000000" pitchFamily="2" charset="0"/>
      <p:bold r:id="rId53"/>
      <p:italic r:id="rId54"/>
      <p:boldItalic r:id="rId55"/>
    </p:embeddedFont>
    <p:embeddedFont>
      <p:font typeface="Montserrat Light" panose="00000400000000000000" pitchFamily="2" charset="0"/>
      <p:regular r:id="rId56"/>
      <p:italic r:id="rId57"/>
    </p:embeddedFont>
    <p:embeddedFont>
      <p:font typeface="Montserrat Medium" panose="00000600000000000000" pitchFamily="2" charset="0"/>
      <p:regular r:id="rId58"/>
      <p:italic r:id="rId59"/>
    </p:embeddedFont>
    <p:embeddedFont>
      <p:font typeface="Montserrat SemiBold" panose="00000700000000000000" pitchFamily="2" charset="0"/>
      <p:regular r:id="rId60"/>
      <p:bold r:id="rId61"/>
      <p:italic r:id="rId62"/>
      <p:boldItalic r:id="rId63"/>
    </p:embeddedFont>
    <p:embeddedFont>
      <p:font typeface="Open Sans Light" panose="020B0306030504020204" pitchFamily="34" charset="0"/>
      <p:regular r:id="rId64"/>
      <p:italic r:id="rId65"/>
    </p:embeddedFont>
  </p:embeddedFontLst>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Introducción a .NET" id="{C2DC0635-E46B-4064-807C-878478A5C54C}">
          <p14:sldIdLst>
            <p14:sldId id="628"/>
            <p14:sldId id="629"/>
            <p14:sldId id="630"/>
            <p14:sldId id="631"/>
            <p14:sldId id="632"/>
            <p14:sldId id="634"/>
            <p14:sldId id="635"/>
            <p14:sldId id="636"/>
            <p14:sldId id="637"/>
            <p14:sldId id="638"/>
            <p14:sldId id="639"/>
            <p14:sldId id="641"/>
            <p14:sldId id="640"/>
            <p14:sldId id="642"/>
            <p14:sldId id="650"/>
            <p14:sldId id="643"/>
            <p14:sldId id="644"/>
            <p14:sldId id="645"/>
            <p14:sldId id="646"/>
            <p14:sldId id="649"/>
            <p14:sldId id="655"/>
            <p14:sldId id="648"/>
            <p14:sldId id="647"/>
            <p14:sldId id="651"/>
            <p14:sldId id="652"/>
            <p14:sldId id="654"/>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font" Target="fonts/font20.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10.fntdata"/><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font" Target="fonts/font9.fntdata"/><Relationship Id="rId55"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43595962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417093383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14274952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image" Target="../media/image1.png"/><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image" Target="../media/image1.png"/><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theme" Target="../theme/theme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image" Target="../media/image1.png"/><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theme" Target="../theme/theme7.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8" Type="http://schemas.openxmlformats.org/officeDocument/2006/relationships/slideLayout" Target="../slideLayouts/slideLayout112.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20" Type="http://schemas.openxmlformats.org/officeDocument/2006/relationships/slideLayout" Target="../slideLayouts/slideLayout124.xml"/><Relationship Id="rId41"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6"/>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 id="2147483938" r:id="rId22"/>
    <p:sldLayoutId id="2147483939" r:id="rId23"/>
    <p:sldLayoutId id="2147483940"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5.xml"/></Relationships>
</file>

<file path=ppt/slides/_rels/slide1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www.techempower.com/benchmarks" TargetMode="Externa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hyperlink" Target="https://dotnet.microsoft.com/en-us/download" TargetMode="Externa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s-es/dotnet/core/tools/dotnet-new" TargetMode="Externa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s-es/dotnet/core/tools/dotnet-restore" TargetMode="Externa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s-es/dotnet/core/tools/dotnet-build" TargetMode="Externa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hyperlink" Target="https://docs.microsoft.com/es-es/dotnet/core/tools/dotnet-clean" TargetMode="Externa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s-es/dotnet/core/tools/dotnet-publish" TargetMode="Externa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s-es/dotnet/core/tools/dotnet-run" TargetMode="Externa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s-es/dotnet/core/tools/dotnet-sln" TargetMode="Externa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s-es/dotnet/core/tools/dotnet-add-reference" TargetMode="External"/><Relationship Id="rId2" Type="http://schemas.openxmlformats.org/officeDocument/2006/relationships/hyperlink" Target="https://docs.microsoft.com/es-es/dotnet/core/tools/dotnet-list-reference" TargetMode="External"/><Relationship Id="rId1" Type="http://schemas.openxmlformats.org/officeDocument/2006/relationships/slideLayout" Target="../slideLayouts/slideLayout42.xml"/><Relationship Id="rId4" Type="http://schemas.openxmlformats.org/officeDocument/2006/relationships/hyperlink" Target="https://docs.microsoft.com/es-es/dotnet/core/tools/dotnet-remove-reference"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10391258" cy="651610"/>
          </a:xfrm>
        </p:spPr>
        <p:txBody>
          <a:bodyPr/>
          <a:lstStyle/>
          <a:p>
            <a:r>
              <a:rPr lang="es-ES" dirty="0">
                <a:solidFill>
                  <a:schemeClr val="accent1"/>
                </a:solidFill>
              </a:rPr>
              <a:t>Rendimiento: </a:t>
            </a:r>
            <a:r>
              <a:rPr lang="es-ES" dirty="0"/>
              <a:t>El rendimiento de .NET en las últimas versiones ha mejorado significativamente, para llegar a ser </a:t>
            </a:r>
            <a:r>
              <a:rPr lang="es-ES" dirty="0">
                <a:hlinkClick r:id="rId2"/>
              </a:rPr>
              <a:t>uno de los </a:t>
            </a:r>
            <a:r>
              <a:rPr lang="es-ES" dirty="0" err="1">
                <a:hlinkClick r:id="rId2"/>
              </a:rPr>
              <a:t>frameworks</a:t>
            </a:r>
            <a:r>
              <a:rPr lang="es-ES" dirty="0">
                <a:hlinkClick r:id="rId2"/>
              </a:rPr>
              <a:t> más rápidos</a:t>
            </a:r>
            <a:endParaRPr lang="es-ES" dirty="0"/>
          </a:p>
          <a:p>
            <a:endParaRPr lang="en-ES" dirty="0"/>
          </a:p>
        </p:txBody>
      </p:sp>
      <p:pic>
        <p:nvPicPr>
          <p:cNvPr id="10" name="Imagen 9">
            <a:extLst>
              <a:ext uri="{FF2B5EF4-FFF2-40B4-BE49-F238E27FC236}">
                <a16:creationId xmlns:a16="http://schemas.microsoft.com/office/drawing/2014/main" id="{7D6A2674-EDFF-F162-3E88-C700F869F441}"/>
              </a:ext>
            </a:extLst>
          </p:cNvPr>
          <p:cNvPicPr>
            <a:picLocks noChangeAspect="1"/>
          </p:cNvPicPr>
          <p:nvPr/>
        </p:nvPicPr>
        <p:blipFill>
          <a:blip r:embed="rId3"/>
          <a:stretch>
            <a:fillRect/>
          </a:stretch>
        </p:blipFill>
        <p:spPr>
          <a:xfrm>
            <a:off x="2651453" y="3536343"/>
            <a:ext cx="6889094" cy="2980858"/>
          </a:xfrm>
          <a:prstGeom prst="rect">
            <a:avLst/>
          </a:prstGeom>
        </p:spPr>
      </p:pic>
    </p:spTree>
    <p:extLst>
      <p:ext uri="{BB962C8B-B14F-4D97-AF65-F5344CB8AC3E}">
        <p14:creationId xmlns:p14="http://schemas.microsoft.com/office/powerpoint/2010/main" val="136044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pic>
        <p:nvPicPr>
          <p:cNvPr id="2" name="object 3">
            <a:extLst>
              <a:ext uri="{FF2B5EF4-FFF2-40B4-BE49-F238E27FC236}">
                <a16:creationId xmlns:a16="http://schemas.microsoft.com/office/drawing/2014/main" id="{8B354086-19C3-6F5D-1D1D-520A40524473}"/>
              </a:ext>
            </a:extLst>
          </p:cNvPr>
          <p:cNvPicPr/>
          <p:nvPr/>
        </p:nvPicPr>
        <p:blipFill rotWithShape="1">
          <a:blip r:embed="rId2" cstate="print"/>
          <a:srcRect b="10151"/>
          <a:stretch/>
        </p:blipFill>
        <p:spPr>
          <a:xfrm>
            <a:off x="2048256" y="2519824"/>
            <a:ext cx="8095488" cy="3912078"/>
          </a:xfrm>
          <a:prstGeom prst="rect">
            <a:avLst/>
          </a:prstGeom>
        </p:spPr>
      </p:pic>
    </p:spTree>
    <p:extLst>
      <p:ext uri="{BB962C8B-B14F-4D97-AF65-F5344CB8AC3E}">
        <p14:creationId xmlns:p14="http://schemas.microsoft.com/office/powerpoint/2010/main" val="402527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10391258" cy="651610"/>
          </a:xfrm>
        </p:spPr>
        <p:txBody>
          <a:bodyPr/>
          <a:lstStyle/>
          <a:p>
            <a:r>
              <a:rPr lang="es-ES" dirty="0">
                <a:solidFill>
                  <a:schemeClr val="accent1"/>
                </a:solidFill>
              </a:rPr>
              <a:t>Moderno: </a:t>
            </a:r>
            <a:r>
              <a:rPr lang="es-ES" dirty="0" err="1"/>
              <a:t>.Net</a:t>
            </a:r>
            <a:r>
              <a:rPr lang="es-ES" dirty="0"/>
              <a:t> 6 tiene como lenguaje de programación principal C#, uno de los</a:t>
            </a:r>
          </a:p>
          <a:p>
            <a:r>
              <a:rPr lang="es-ES" dirty="0"/>
              <a:t>lenguajes más modernos que existen.</a:t>
            </a:r>
          </a:p>
          <a:p>
            <a:endParaRPr lang="en-ES" dirty="0"/>
          </a:p>
        </p:txBody>
      </p:sp>
      <p:pic>
        <p:nvPicPr>
          <p:cNvPr id="2" name="object 4">
            <a:extLst>
              <a:ext uri="{FF2B5EF4-FFF2-40B4-BE49-F238E27FC236}">
                <a16:creationId xmlns:a16="http://schemas.microsoft.com/office/drawing/2014/main" id="{9D951CD4-1C1C-A9B2-AD71-57B9003E9BC9}"/>
              </a:ext>
            </a:extLst>
          </p:cNvPr>
          <p:cNvPicPr/>
          <p:nvPr/>
        </p:nvPicPr>
        <p:blipFill>
          <a:blip r:embed="rId2" cstate="print"/>
          <a:stretch>
            <a:fillRect/>
          </a:stretch>
        </p:blipFill>
        <p:spPr>
          <a:xfrm>
            <a:off x="6115050" y="3054853"/>
            <a:ext cx="5372100" cy="3523496"/>
          </a:xfrm>
          <a:prstGeom prst="rect">
            <a:avLst/>
          </a:prstGeom>
        </p:spPr>
      </p:pic>
      <p:sp>
        <p:nvSpPr>
          <p:cNvPr id="3" name="Text Placeholder 5">
            <a:extLst>
              <a:ext uri="{FF2B5EF4-FFF2-40B4-BE49-F238E27FC236}">
                <a16:creationId xmlns:a16="http://schemas.microsoft.com/office/drawing/2014/main" id="{868658D8-2161-B279-593E-CB84CA99F5F2}"/>
              </a:ext>
            </a:extLst>
          </p:cNvPr>
          <p:cNvSpPr>
            <a:spLocks noGrp="1"/>
          </p:cNvSpPr>
          <p:nvPr>
            <p:ph type="body" sz="quarter" idx="14"/>
          </p:nvPr>
        </p:nvSpPr>
        <p:spPr>
          <a:xfrm>
            <a:off x="911225" y="3428999"/>
            <a:ext cx="4942180" cy="3071327"/>
          </a:xfrm>
        </p:spPr>
        <p:txBody>
          <a:bodyPr/>
          <a:lstStyle/>
          <a:p>
            <a:r>
              <a:rPr lang="es-ES" sz="2000" dirty="0"/>
              <a:t>En evolución constante</a:t>
            </a:r>
          </a:p>
          <a:p>
            <a:r>
              <a:rPr lang="es-ES" sz="2000" dirty="0"/>
              <a:t>Comunidad de desarrolladores implicada en su evolución</a:t>
            </a:r>
          </a:p>
          <a:p>
            <a:r>
              <a:rPr lang="es-ES" sz="2000" dirty="0"/>
              <a:t>C# 10 se lanzó en 2021</a:t>
            </a:r>
          </a:p>
          <a:p>
            <a:r>
              <a:rPr lang="es-ES" sz="2000" dirty="0"/>
              <a:t>C# 11 está en “</a:t>
            </a:r>
            <a:r>
              <a:rPr lang="es-ES" sz="2000" dirty="0" err="1"/>
              <a:t>preview</a:t>
            </a:r>
            <a:r>
              <a:rPr lang="es-ES" sz="2000" dirty="0"/>
              <a:t>”, se lanzará en 2022</a:t>
            </a:r>
          </a:p>
          <a:p>
            <a:r>
              <a:rPr lang="es-ES" sz="2000" dirty="0"/>
              <a:t>C# compila a un lenguaje intermedio, que se optimiza en tiempo de ejecución para cada OS</a:t>
            </a:r>
          </a:p>
        </p:txBody>
      </p:sp>
    </p:spTree>
    <p:extLst>
      <p:ext uri="{BB962C8B-B14F-4D97-AF65-F5344CB8AC3E}">
        <p14:creationId xmlns:p14="http://schemas.microsoft.com/office/powerpoint/2010/main" val="859475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Evolución</a:t>
            </a:r>
            <a:r>
              <a:rPr lang="en-US" dirty="0"/>
              <a:t> de .NET</a:t>
            </a:r>
            <a:endParaRPr lang="en-ES" dirty="0"/>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463282"/>
            <a:ext cx="7777163" cy="3881956"/>
          </a:xfrm>
        </p:spPr>
        <p:txBody>
          <a:bodyPr/>
          <a:lstStyle/>
          <a:p>
            <a:r>
              <a:rPr lang="en-US" sz="2400" dirty="0"/>
              <a:t>La version 1.0 de .NET Framework se </a:t>
            </a:r>
            <a:r>
              <a:rPr lang="en-US" sz="2400" dirty="0" err="1"/>
              <a:t>lanza</a:t>
            </a:r>
            <a:r>
              <a:rPr lang="en-US" sz="2400" dirty="0"/>
              <a:t> </a:t>
            </a:r>
            <a:r>
              <a:rPr lang="en-US" sz="2400" dirty="0" err="1"/>
              <a:t>en</a:t>
            </a:r>
            <a:r>
              <a:rPr lang="en-US" sz="2400" dirty="0"/>
              <a:t> 2002 (solo Windows)</a:t>
            </a:r>
          </a:p>
          <a:p>
            <a:r>
              <a:rPr lang="en-US" sz="2400" dirty="0"/>
              <a:t>La version 1.0 de .NET Core se </a:t>
            </a:r>
            <a:r>
              <a:rPr lang="en-US" sz="2400" dirty="0" err="1"/>
              <a:t>lanza</a:t>
            </a:r>
            <a:r>
              <a:rPr lang="en-US" sz="2400" dirty="0"/>
              <a:t> </a:t>
            </a:r>
            <a:r>
              <a:rPr lang="en-US" sz="2400" dirty="0" err="1"/>
              <a:t>en</a:t>
            </a:r>
            <a:r>
              <a:rPr lang="en-US" sz="2400" dirty="0"/>
              <a:t> 2016 (</a:t>
            </a:r>
            <a:r>
              <a:rPr lang="en-US" sz="2400" dirty="0" err="1"/>
              <a:t>Multiplataforma</a:t>
            </a:r>
            <a:r>
              <a:rPr lang="en-US" sz="2400" dirty="0"/>
              <a:t>)</a:t>
            </a:r>
          </a:p>
          <a:p>
            <a:r>
              <a:rPr lang="en-US" sz="2400" dirty="0"/>
              <a:t>.NET 5 </a:t>
            </a:r>
            <a:r>
              <a:rPr lang="en-US" sz="2400" dirty="0" err="1"/>
              <a:t>unifica</a:t>
            </a:r>
            <a:r>
              <a:rPr lang="en-US" sz="2400" dirty="0"/>
              <a:t> </a:t>
            </a:r>
            <a:r>
              <a:rPr lang="en-US" sz="2400" dirty="0" err="1"/>
              <a:t>por</a:t>
            </a:r>
            <a:r>
              <a:rPr lang="en-US" sz="2400" dirty="0"/>
              <a:t> </a:t>
            </a:r>
            <a:r>
              <a:rPr lang="en-US" sz="2400" dirty="0" err="1"/>
              <a:t>completo</a:t>
            </a:r>
            <a:r>
              <a:rPr lang="en-US" sz="2400" dirty="0"/>
              <a:t> ambos frameworks </a:t>
            </a:r>
            <a:r>
              <a:rPr lang="en-US" sz="2400" dirty="0" err="1"/>
              <a:t>en</a:t>
            </a:r>
            <a:r>
              <a:rPr lang="en-US" sz="2400" dirty="0"/>
              <a:t> 2020</a:t>
            </a:r>
          </a:p>
          <a:p>
            <a:r>
              <a:rPr lang="en-US" sz="2400" dirty="0"/>
              <a:t>De </a:t>
            </a:r>
            <a:r>
              <a:rPr lang="en-US" sz="2400" dirty="0" err="1"/>
              <a:t>ahora</a:t>
            </a:r>
            <a:r>
              <a:rPr lang="en-US" sz="2400" dirty="0"/>
              <a:t> </a:t>
            </a:r>
            <a:r>
              <a:rPr lang="en-US" sz="2400" dirty="0" err="1"/>
              <a:t>en</a:t>
            </a:r>
            <a:r>
              <a:rPr lang="en-US" sz="2400" dirty="0"/>
              <a:t> </a:t>
            </a:r>
            <a:r>
              <a:rPr lang="en-US" sz="2400" dirty="0" err="1"/>
              <a:t>adelante</a:t>
            </a:r>
            <a:r>
              <a:rPr lang="en-US" sz="2400" dirty="0"/>
              <a:t>, </a:t>
            </a:r>
            <a:r>
              <a:rPr lang="en-US" sz="2400" dirty="0" err="1"/>
              <a:t>soporte</a:t>
            </a:r>
            <a:r>
              <a:rPr lang="en-US" sz="2400" dirty="0"/>
              <a:t> </a:t>
            </a:r>
            <a:r>
              <a:rPr lang="en-US" sz="2400" dirty="0" err="1"/>
              <a:t>básico</a:t>
            </a:r>
            <a:r>
              <a:rPr lang="en-US" sz="2400" dirty="0"/>
              <a:t> para .NET Framework 4.8.</a:t>
            </a:r>
          </a:p>
          <a:p>
            <a:r>
              <a:rPr lang="en-US" sz="2400" dirty="0" err="1"/>
              <a:t>Todo</a:t>
            </a:r>
            <a:r>
              <a:rPr lang="en-US" sz="2400" dirty="0"/>
              <a:t> </a:t>
            </a:r>
            <a:r>
              <a:rPr lang="en-US" sz="2400" dirty="0" err="1"/>
              <a:t>el</a:t>
            </a:r>
            <a:r>
              <a:rPr lang="en-US" sz="2400" dirty="0"/>
              <a:t> nuevo </a:t>
            </a:r>
            <a:r>
              <a:rPr lang="en-US" sz="2400" dirty="0" err="1"/>
              <a:t>desarrollo</a:t>
            </a:r>
            <a:r>
              <a:rPr lang="en-US" sz="2400" dirty="0"/>
              <a:t> </a:t>
            </a:r>
            <a:r>
              <a:rPr lang="en-US" sz="2400" dirty="0" err="1"/>
              <a:t>centrado</a:t>
            </a:r>
            <a:r>
              <a:rPr lang="en-US" sz="2400" dirty="0"/>
              <a:t> </a:t>
            </a:r>
            <a:r>
              <a:rPr lang="en-US" sz="2400" dirty="0" err="1"/>
              <a:t>en</a:t>
            </a:r>
            <a:r>
              <a:rPr lang="en-US" sz="2400" dirty="0"/>
              <a:t> .NET</a:t>
            </a:r>
          </a:p>
        </p:txBody>
      </p:sp>
    </p:spTree>
    <p:extLst>
      <p:ext uri="{BB962C8B-B14F-4D97-AF65-F5344CB8AC3E}">
        <p14:creationId xmlns:p14="http://schemas.microsoft.com/office/powerpoint/2010/main" val="1149126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Evolución</a:t>
            </a:r>
            <a:r>
              <a:rPr lang="en-US" dirty="0"/>
              <a:t> de .NET</a:t>
            </a:r>
            <a:endParaRPr lang="en-ES" dirty="0"/>
          </a:p>
        </p:txBody>
      </p:sp>
      <p:pic>
        <p:nvPicPr>
          <p:cNvPr id="3" name="Imagen 2">
            <a:extLst>
              <a:ext uri="{FF2B5EF4-FFF2-40B4-BE49-F238E27FC236}">
                <a16:creationId xmlns:a16="http://schemas.microsoft.com/office/drawing/2014/main" id="{35C611EB-90A9-476F-1484-412A522E553A}"/>
              </a:ext>
            </a:extLst>
          </p:cNvPr>
          <p:cNvPicPr>
            <a:picLocks noChangeAspect="1"/>
          </p:cNvPicPr>
          <p:nvPr/>
        </p:nvPicPr>
        <p:blipFill>
          <a:blip r:embed="rId2"/>
          <a:stretch>
            <a:fillRect/>
          </a:stretch>
        </p:blipFill>
        <p:spPr>
          <a:xfrm>
            <a:off x="980789" y="2511717"/>
            <a:ext cx="10230421" cy="2916239"/>
          </a:xfrm>
          <a:prstGeom prst="rect">
            <a:avLst/>
          </a:prstGeom>
        </p:spPr>
      </p:pic>
    </p:spTree>
    <p:extLst>
      <p:ext uri="{BB962C8B-B14F-4D97-AF65-F5344CB8AC3E}">
        <p14:creationId xmlns:p14="http://schemas.microsoft.com/office/powerpoint/2010/main" val="3410211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D19CA5A-FBE5-7D40-AA0F-5E15AA576307}"/>
              </a:ext>
            </a:extLst>
          </p:cNvPr>
          <p:cNvSpPr>
            <a:spLocks noGrp="1"/>
          </p:cNvSpPr>
          <p:nvPr>
            <p:ph type="body" sz="quarter" idx="12"/>
          </p:nvPr>
        </p:nvSpPr>
        <p:spPr/>
        <p:txBody>
          <a:bodyPr/>
          <a:lstStyle/>
          <a:p>
            <a:r>
              <a:rPr lang="en-US" dirty="0" err="1"/>
              <a:t>Instalación</a:t>
            </a:r>
            <a:r>
              <a:rPr lang="en-US" dirty="0"/>
              <a:t> de .NET 6</a:t>
            </a:r>
            <a:endParaRPr lang="en-ES" dirty="0"/>
          </a:p>
        </p:txBody>
      </p:sp>
      <p:sp>
        <p:nvSpPr>
          <p:cNvPr id="6" name="Text Placeholder 5">
            <a:extLst>
              <a:ext uri="{FF2B5EF4-FFF2-40B4-BE49-F238E27FC236}">
                <a16:creationId xmlns:a16="http://schemas.microsoft.com/office/drawing/2014/main" id="{3E41035D-B411-5647-A7E4-2B7120CEE77D}"/>
              </a:ext>
            </a:extLst>
          </p:cNvPr>
          <p:cNvSpPr>
            <a:spLocks noGrp="1"/>
          </p:cNvSpPr>
          <p:nvPr>
            <p:ph type="body" sz="quarter" idx="13"/>
          </p:nvPr>
        </p:nvSpPr>
        <p:spPr/>
        <p:txBody>
          <a:bodyPr/>
          <a:lstStyle/>
          <a:p>
            <a:r>
              <a:rPr lang="es-ES" dirty="0"/>
              <a:t>Instalar Net Core es tan fácil como ir a la página de </a:t>
            </a:r>
            <a:r>
              <a:rPr lang="es-ES" dirty="0">
                <a:solidFill>
                  <a:schemeClr val="accent1"/>
                </a:solidFill>
                <a:hlinkClick r:id="rId2">
                  <a:extLst>
                    <a:ext uri="{A12FA001-AC4F-418D-AE19-62706E023703}">
                      <ahyp:hlinkClr xmlns:ahyp="http://schemas.microsoft.com/office/drawing/2018/hyperlinkcolor" val="tx"/>
                    </a:ext>
                  </a:extLst>
                </a:hlinkClick>
              </a:rPr>
              <a:t>descarga</a:t>
            </a:r>
            <a:r>
              <a:rPr lang="es-ES" dirty="0"/>
              <a:t> del </a:t>
            </a:r>
            <a:r>
              <a:rPr lang="es-ES" dirty="0" err="1"/>
              <a:t>framework</a:t>
            </a:r>
            <a:endParaRPr lang="es-ES" dirty="0"/>
          </a:p>
          <a:p>
            <a:endParaRPr lang="en-ES" dirty="0"/>
          </a:p>
        </p:txBody>
      </p:sp>
      <p:sp>
        <p:nvSpPr>
          <p:cNvPr id="3" name="Text Placeholder 2">
            <a:extLst>
              <a:ext uri="{FF2B5EF4-FFF2-40B4-BE49-F238E27FC236}">
                <a16:creationId xmlns:a16="http://schemas.microsoft.com/office/drawing/2014/main" id="{2D111413-25F9-9B42-B7D7-D6F48D881A54}"/>
              </a:ext>
            </a:extLst>
          </p:cNvPr>
          <p:cNvSpPr>
            <a:spLocks noGrp="1"/>
          </p:cNvSpPr>
          <p:nvPr>
            <p:ph type="body" sz="quarter" idx="14"/>
          </p:nvPr>
        </p:nvSpPr>
        <p:spPr>
          <a:xfrm>
            <a:off x="911223" y="3429000"/>
            <a:ext cx="5005389" cy="2916238"/>
          </a:xfrm>
        </p:spPr>
        <p:txBody>
          <a:bodyPr/>
          <a:lstStyle/>
          <a:p>
            <a:r>
              <a:rPr lang="es-ES" sz="2000" dirty="0">
                <a:solidFill>
                  <a:schemeClr val="accent1"/>
                </a:solidFill>
              </a:rPr>
              <a:t>SDK: </a:t>
            </a:r>
            <a:r>
              <a:rPr lang="es-ES" sz="2000" dirty="0"/>
              <a:t>Son las herramientas para desarrolladores de .NET</a:t>
            </a:r>
          </a:p>
          <a:p>
            <a:r>
              <a:rPr lang="es-ES" sz="2000" dirty="0" err="1">
                <a:solidFill>
                  <a:schemeClr val="accent1"/>
                </a:solidFill>
              </a:rPr>
              <a:t>Runtime</a:t>
            </a:r>
            <a:r>
              <a:rPr lang="es-ES" sz="2000" dirty="0">
                <a:solidFill>
                  <a:schemeClr val="accent1"/>
                </a:solidFill>
              </a:rPr>
              <a:t>:</a:t>
            </a:r>
            <a:r>
              <a:rPr lang="es-ES" sz="2000" dirty="0"/>
              <a:t> Son los binarios que necesitamos instalar en una máquina que queramos que corra una aplicación .NET</a:t>
            </a:r>
          </a:p>
          <a:p>
            <a:endParaRPr lang="en-ES" dirty="0"/>
          </a:p>
        </p:txBody>
      </p:sp>
      <p:pic>
        <p:nvPicPr>
          <p:cNvPr id="2" name="object 4">
            <a:extLst>
              <a:ext uri="{FF2B5EF4-FFF2-40B4-BE49-F238E27FC236}">
                <a16:creationId xmlns:a16="http://schemas.microsoft.com/office/drawing/2014/main" id="{ACE512A8-D108-3C78-FB81-4042875B7241}"/>
              </a:ext>
            </a:extLst>
          </p:cNvPr>
          <p:cNvPicPr/>
          <p:nvPr/>
        </p:nvPicPr>
        <p:blipFill>
          <a:blip r:embed="rId3" cstate="print"/>
          <a:stretch>
            <a:fillRect/>
          </a:stretch>
        </p:blipFill>
        <p:spPr>
          <a:xfrm>
            <a:off x="6275389" y="3429000"/>
            <a:ext cx="4777695" cy="2312926"/>
          </a:xfrm>
          <a:prstGeom prst="rect">
            <a:avLst/>
          </a:prstGeom>
        </p:spPr>
      </p:pic>
    </p:spTree>
    <p:extLst>
      <p:ext uri="{BB962C8B-B14F-4D97-AF65-F5344CB8AC3E}">
        <p14:creationId xmlns:p14="http://schemas.microsoft.com/office/powerpoint/2010/main" val="2181408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Soluciones</a:t>
            </a:r>
            <a:r>
              <a:rPr lang="en-US" dirty="0"/>
              <a:t> y </a:t>
            </a:r>
            <a:r>
              <a:rPr lang="en-US" dirty="0" err="1"/>
              <a:t>projectos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a:t>La solución engloba todos los proyectos</a:t>
            </a:r>
          </a:p>
          <a:p>
            <a:r>
              <a:rPr lang="es-ES" sz="2000" dirty="0"/>
              <a:t>Los proyectos pueden tener referencias de otros proyectos</a:t>
            </a:r>
          </a:p>
          <a:p>
            <a:r>
              <a:rPr lang="es-ES" sz="2000" dirty="0"/>
              <a:t>No se pueden dar referencias circulares</a:t>
            </a:r>
          </a:p>
          <a:p>
            <a:r>
              <a:rPr lang="es-ES" sz="2000" dirty="0"/>
              <a:t>Los proyectos de tipo librería de clases no se pueden ejecutar, solo están para ser referenciados</a:t>
            </a:r>
          </a:p>
          <a:p>
            <a:endParaRPr lang="en-ES" dirty="0"/>
          </a:p>
        </p:txBody>
      </p:sp>
      <p:pic>
        <p:nvPicPr>
          <p:cNvPr id="3" name="object 4">
            <a:extLst>
              <a:ext uri="{FF2B5EF4-FFF2-40B4-BE49-F238E27FC236}">
                <a16:creationId xmlns:a16="http://schemas.microsoft.com/office/drawing/2014/main" id="{22BBA006-969A-F736-DF0F-167BC9815248}"/>
              </a:ext>
            </a:extLst>
          </p:cNvPr>
          <p:cNvPicPr>
            <a:picLocks noGrp="1"/>
          </p:cNvPicPr>
          <p:nvPr>
            <p:ph type="pic" sz="quarter" idx="15"/>
          </p:nvPr>
        </p:nvPicPr>
        <p:blipFill>
          <a:blip r:embed="rId2" cstate="print"/>
          <a:stretch>
            <a:fillRect/>
          </a:stretch>
        </p:blipFill>
        <p:spPr>
          <a:xfrm>
            <a:off x="6985647" y="1506375"/>
            <a:ext cx="3876675" cy="4686300"/>
          </a:xfrm>
          <a:prstGeom prst="rect">
            <a:avLst/>
          </a:prstGeom>
        </p:spPr>
      </p:pic>
    </p:spTree>
    <p:extLst>
      <p:ext uri="{BB962C8B-B14F-4D97-AF65-F5344CB8AC3E}">
        <p14:creationId xmlns:p14="http://schemas.microsoft.com/office/powerpoint/2010/main" val="10449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8"/>
            <a:ext cx="7777163" cy="907641"/>
          </a:xfrm>
        </p:spPr>
        <p:txBody>
          <a:bodyPr/>
          <a:lstStyle/>
          <a:p>
            <a:r>
              <a:rPr lang="es-ES" dirty="0"/>
              <a:t>La interfaz de la línea de comandos (CLI) de .NET es un conjunto de herramientas multiplataforma que sirve para desarrollar, compilar, ejecutar y publicar aplicaciones .NET.</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645158"/>
            <a:ext cx="7777163" cy="2700079"/>
          </a:xfrm>
        </p:spPr>
        <p:txBody>
          <a:bodyPr/>
          <a:lstStyle/>
          <a:p>
            <a:r>
              <a:rPr lang="es-ES" sz="1800" dirty="0"/>
              <a:t>Documentación de Microsoft disponible en: https://docs.microsoft.com/es-es/dotnet/core/tools/</a:t>
            </a:r>
          </a:p>
          <a:p>
            <a:r>
              <a:rPr lang="es-ES" sz="1800" dirty="0"/>
              <a:t>Los comandos más importantes son</a:t>
            </a:r>
          </a:p>
          <a:p>
            <a:pPr lvl="1"/>
            <a:r>
              <a:rPr lang="es-ES" sz="1400" dirty="0"/>
              <a:t>dotnet</a:t>
            </a:r>
          </a:p>
          <a:p>
            <a:pPr lvl="1"/>
            <a:r>
              <a:rPr lang="es-ES" sz="1400" dirty="0"/>
              <a:t>dotnet new</a:t>
            </a:r>
          </a:p>
          <a:p>
            <a:pPr lvl="1"/>
            <a:r>
              <a:rPr lang="es-ES" sz="1400" dirty="0"/>
              <a:t>dotnet run</a:t>
            </a:r>
          </a:p>
          <a:p>
            <a:pPr lvl="1"/>
            <a:r>
              <a:rPr lang="es-ES" sz="1400" dirty="0"/>
              <a:t>dotnet </a:t>
            </a:r>
            <a:r>
              <a:rPr lang="es-ES" sz="1400" dirty="0" err="1"/>
              <a:t>build</a:t>
            </a:r>
            <a:endParaRPr lang="es-ES" sz="1400" dirty="0"/>
          </a:p>
          <a:p>
            <a:pPr lvl="1"/>
            <a:r>
              <a:rPr lang="es-ES" sz="1400" dirty="0"/>
              <a:t>dotnet </a:t>
            </a:r>
            <a:r>
              <a:rPr lang="es-ES" sz="1400" dirty="0" err="1"/>
              <a:t>publish</a:t>
            </a:r>
            <a:endParaRPr lang="es-ES" sz="1400" dirty="0"/>
          </a:p>
          <a:p>
            <a:endParaRPr lang="en-ES" dirty="0"/>
          </a:p>
        </p:txBody>
      </p:sp>
    </p:spTree>
    <p:extLst>
      <p:ext uri="{BB962C8B-B14F-4D97-AF65-F5344CB8AC3E}">
        <p14:creationId xmlns:p14="http://schemas.microsoft.com/office/powerpoint/2010/main" val="56261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pPr marL="342900" indent="-342900">
              <a:buFont typeface="Arial" panose="020B0604020202020204" pitchFamily="34" charset="0"/>
              <a:buChar char="•"/>
            </a:pPr>
            <a:r>
              <a:rPr lang="en-US" sz="1800" dirty="0"/>
              <a:t>dotnet: </a:t>
            </a:r>
            <a:r>
              <a:rPr lang="en-US" sz="1800" dirty="0" err="1"/>
              <a:t>información</a:t>
            </a:r>
            <a:r>
              <a:rPr lang="en-US" sz="1800" dirty="0"/>
              <a:t> </a:t>
            </a:r>
            <a:r>
              <a:rPr lang="en-US" sz="1800" dirty="0" err="1"/>
              <a:t>básica</a:t>
            </a:r>
            <a:r>
              <a:rPr lang="en-US" sz="1800" dirty="0"/>
              <a:t> </a:t>
            </a:r>
            <a:r>
              <a:rPr lang="en-US" sz="1800" dirty="0" err="1"/>
              <a:t>sobre</a:t>
            </a:r>
            <a:r>
              <a:rPr lang="en-US" sz="1800" dirty="0"/>
              <a:t> </a:t>
            </a:r>
            <a:r>
              <a:rPr lang="en-US" sz="1800" dirty="0" err="1"/>
              <a:t>el</a:t>
            </a:r>
            <a:r>
              <a:rPr lang="en-US" sz="1800" dirty="0"/>
              <a:t> </a:t>
            </a:r>
            <a:r>
              <a:rPr lang="en-US" sz="1800" dirty="0" err="1"/>
              <a:t>uso</a:t>
            </a:r>
            <a:r>
              <a:rPr lang="en-US" sz="1800" dirty="0"/>
              <a:t> del CLI</a:t>
            </a:r>
          </a:p>
          <a:p>
            <a:pPr marL="342900" indent="-342900">
              <a:buFont typeface="Arial" panose="020B0604020202020204" pitchFamily="34" charset="0"/>
              <a:buChar char="•"/>
            </a:pPr>
            <a:r>
              <a:rPr lang="en-US" sz="1800" dirty="0"/>
              <a:t>dotnet --help: </a:t>
            </a:r>
            <a:r>
              <a:rPr lang="en-US" sz="1800" dirty="0" err="1"/>
              <a:t>ayuda</a:t>
            </a:r>
            <a:r>
              <a:rPr lang="en-US" sz="1800" dirty="0"/>
              <a:t> </a:t>
            </a:r>
            <a:r>
              <a:rPr lang="en-US" sz="1800" dirty="0" err="1"/>
              <a:t>sobre</a:t>
            </a:r>
            <a:r>
              <a:rPr lang="en-US" sz="1800" dirty="0"/>
              <a:t> commandos dotnet</a:t>
            </a:r>
          </a:p>
          <a:p>
            <a:pPr marL="342900" indent="-342900">
              <a:buFont typeface="Arial" panose="020B0604020202020204" pitchFamily="34" charset="0"/>
              <a:buChar char="•"/>
            </a:pPr>
            <a:r>
              <a:rPr lang="en-US" sz="1800" dirty="0"/>
              <a:t>dotnet --list-</a:t>
            </a:r>
            <a:r>
              <a:rPr lang="en-US" sz="1800" dirty="0" err="1"/>
              <a:t>sdks</a:t>
            </a:r>
            <a:r>
              <a:rPr lang="en-US" sz="1800" dirty="0"/>
              <a:t>: </a:t>
            </a:r>
            <a:r>
              <a:rPr lang="en-US" sz="1800" dirty="0" err="1"/>
              <a:t>averiguar</a:t>
            </a:r>
            <a:r>
              <a:rPr lang="en-US" sz="1800" dirty="0"/>
              <a:t> </a:t>
            </a:r>
            <a:r>
              <a:rPr lang="en-US" sz="1800" dirty="0" err="1"/>
              <a:t>sdks</a:t>
            </a:r>
            <a:r>
              <a:rPr lang="en-US" sz="1800" dirty="0"/>
              <a:t> </a:t>
            </a:r>
            <a:r>
              <a:rPr lang="en-US" sz="1800" dirty="0" err="1"/>
              <a:t>instalados</a:t>
            </a:r>
            <a:endParaRPr lang="en-US" sz="1800" dirty="0"/>
          </a:p>
          <a:p>
            <a:pPr marL="342900" indent="-342900">
              <a:buFont typeface="Arial" panose="020B0604020202020204" pitchFamily="34" charset="0"/>
              <a:buChar char="•"/>
            </a:pPr>
            <a:r>
              <a:rPr lang="en-US" sz="1800" dirty="0"/>
              <a:t>dotnet --list-runtimes: </a:t>
            </a:r>
            <a:r>
              <a:rPr lang="en-US" sz="1800" dirty="0" err="1"/>
              <a:t>averiguar</a:t>
            </a:r>
            <a:r>
              <a:rPr lang="en-US" sz="1800" dirty="0"/>
              <a:t> runtimes </a:t>
            </a:r>
            <a:r>
              <a:rPr lang="en-US" sz="1800" dirty="0" err="1"/>
              <a:t>instalados</a:t>
            </a:r>
            <a:endParaRPr lang="en-US" sz="1800" dirty="0"/>
          </a:p>
          <a:p>
            <a:pPr marL="342900" indent="-342900">
              <a:buFont typeface="Arial" panose="020B0604020202020204" pitchFamily="34" charset="0"/>
              <a:buChar char="•"/>
            </a:pP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a:t>
            </a:r>
          </a:p>
          <a:p>
            <a:endParaRPr lang="en-US" dirty="0"/>
          </a:p>
          <a:p>
            <a:r>
              <a:rPr lang="en-US" dirty="0"/>
              <a:t>dotnet --help</a:t>
            </a:r>
          </a:p>
          <a:p>
            <a:r>
              <a:rPr lang="en-US" dirty="0"/>
              <a:t>dotnet --info</a:t>
            </a:r>
          </a:p>
          <a:p>
            <a:endParaRPr lang="en-US" dirty="0"/>
          </a:p>
          <a:p>
            <a:r>
              <a:rPr lang="en-US" dirty="0"/>
              <a:t>dotnet --list-</a:t>
            </a:r>
            <a:r>
              <a:rPr lang="en-US" dirty="0" err="1"/>
              <a:t>sdks</a:t>
            </a:r>
            <a:endParaRPr lang="en-US" dirty="0"/>
          </a:p>
          <a:p>
            <a:r>
              <a:rPr lang="en-US" dirty="0"/>
              <a:t>dotnet --list-runtimes</a:t>
            </a: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Montserrat Medium" pitchFamily="2" charset="77"/>
              </a:rPr>
              <a:t>Comandos</a:t>
            </a:r>
            <a:r>
              <a:rPr lang="en-US" sz="2400" dirty="0"/>
              <a:t> </a:t>
            </a:r>
            <a:r>
              <a:rPr lang="en-US" dirty="0" err="1">
                <a:latin typeface="Montserrat Medium" pitchFamily="2" charset="77"/>
              </a:rPr>
              <a:t>básicos</a:t>
            </a:r>
            <a:endParaRPr lang="en-ES" dirty="0">
              <a:latin typeface="Montserrat Medium" pitchFamily="2" charset="77"/>
            </a:endParaRPr>
          </a:p>
        </p:txBody>
      </p:sp>
    </p:spTree>
    <p:extLst>
      <p:ext uri="{BB962C8B-B14F-4D97-AF65-F5344CB8AC3E}">
        <p14:creationId xmlns:p14="http://schemas.microsoft.com/office/powerpoint/2010/main" val="3748786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Con dotnet new podemos crear un nuevo proyecto, archivo de configuración o solución según la plantilla especificada</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https://docs.microsoft.com/es-es/dotnet/core/tools/dotnet-new</a:t>
            </a:r>
            <a:endParaRPr lang="es-ES" dirty="0">
              <a:solidFill>
                <a:schemeClr val="accent1"/>
              </a:solidFill>
            </a:endParaRPr>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new &lt;template&gt; -n &lt;name&gt;</a:t>
            </a:r>
          </a:p>
          <a:p>
            <a:endParaRPr lang="en-US" dirty="0"/>
          </a:p>
          <a:p>
            <a:r>
              <a:rPr lang="en-US" dirty="0"/>
              <a:t>-- </a:t>
            </a:r>
            <a:r>
              <a:rPr lang="en-US" dirty="0" err="1"/>
              <a:t>comprobar</a:t>
            </a:r>
            <a:r>
              <a:rPr lang="en-US" dirty="0"/>
              <a:t> </a:t>
            </a:r>
            <a:r>
              <a:rPr lang="en-US" dirty="0" err="1"/>
              <a:t>plantillas</a:t>
            </a:r>
            <a:r>
              <a:rPr lang="en-US" dirty="0"/>
              <a:t> </a:t>
            </a:r>
            <a:r>
              <a:rPr lang="en-US" dirty="0" err="1"/>
              <a:t>instaladas</a:t>
            </a:r>
            <a:endParaRPr lang="en-US" dirty="0"/>
          </a:p>
          <a:p>
            <a:r>
              <a:rPr lang="en-US" dirty="0"/>
              <a:t> dotnet new --list</a:t>
            </a:r>
          </a:p>
          <a:p>
            <a:endParaRPr lang="en-US" dirty="0"/>
          </a:p>
          <a:p>
            <a:r>
              <a:rPr lang="en-US" dirty="0"/>
              <a:t>-- </a:t>
            </a:r>
            <a:r>
              <a:rPr lang="en-US" dirty="0" err="1"/>
              <a:t>crea</a:t>
            </a:r>
            <a:r>
              <a:rPr lang="en-US" dirty="0"/>
              <a:t> </a:t>
            </a:r>
            <a:r>
              <a:rPr lang="en-US" dirty="0" err="1"/>
              <a:t>una</a:t>
            </a:r>
            <a:r>
              <a:rPr lang="en-US" dirty="0"/>
              <a:t> </a:t>
            </a:r>
            <a:r>
              <a:rPr lang="en-US" dirty="0" err="1"/>
              <a:t>nueva</a:t>
            </a:r>
            <a:r>
              <a:rPr lang="en-US" dirty="0"/>
              <a:t> </a:t>
            </a:r>
            <a:r>
              <a:rPr lang="en-US" dirty="0" err="1"/>
              <a:t>solución</a:t>
            </a:r>
            <a:endParaRPr lang="en-US" dirty="0"/>
          </a:p>
          <a:p>
            <a:r>
              <a:rPr lang="en-US" dirty="0"/>
              <a:t>dotnet new </a:t>
            </a:r>
            <a:r>
              <a:rPr lang="en-US" dirty="0" err="1"/>
              <a:t>sln</a:t>
            </a:r>
            <a:endParaRPr lang="en-US" dirty="0"/>
          </a:p>
          <a:p>
            <a:endParaRPr lang="en-US" dirty="0"/>
          </a:p>
          <a:p>
            <a:r>
              <a:rPr lang="en-US" dirty="0"/>
              <a:t>-- </a:t>
            </a:r>
            <a:r>
              <a:rPr lang="en-US" dirty="0" err="1"/>
              <a:t>crea</a:t>
            </a:r>
            <a:r>
              <a:rPr lang="en-US" dirty="0"/>
              <a:t> un nuevo Proyecto de </a:t>
            </a:r>
            <a:r>
              <a:rPr lang="en-US" dirty="0" err="1"/>
              <a:t>Consola</a:t>
            </a:r>
            <a:endParaRPr lang="en-US" dirty="0"/>
          </a:p>
          <a:p>
            <a:r>
              <a:rPr lang="en-US" dirty="0"/>
              <a:t>dotnet new console</a:t>
            </a:r>
          </a:p>
          <a:p>
            <a:endParaRPr lang="en-US" dirty="0"/>
          </a:p>
          <a:p>
            <a:r>
              <a:rPr lang="en-US" dirty="0"/>
              <a:t>-- </a:t>
            </a:r>
            <a:r>
              <a:rPr lang="en-US" dirty="0" err="1"/>
              <a:t>crea</a:t>
            </a:r>
            <a:r>
              <a:rPr lang="en-US" dirty="0"/>
              <a:t> </a:t>
            </a:r>
            <a:r>
              <a:rPr lang="en-US" dirty="0" err="1"/>
              <a:t>una</a:t>
            </a:r>
            <a:r>
              <a:rPr lang="en-US" dirty="0"/>
              <a:t> </a:t>
            </a:r>
            <a:r>
              <a:rPr lang="en-US" dirty="0" err="1"/>
              <a:t>nueva</a:t>
            </a:r>
            <a:r>
              <a:rPr lang="en-US" dirty="0"/>
              <a:t> </a:t>
            </a:r>
            <a:r>
              <a:rPr lang="en-US" dirty="0" err="1"/>
              <a:t>libreria</a:t>
            </a:r>
            <a:r>
              <a:rPr lang="en-US" dirty="0"/>
              <a:t> de </a:t>
            </a:r>
            <a:r>
              <a:rPr lang="en-US" dirty="0" err="1"/>
              <a:t>clases</a:t>
            </a:r>
            <a:endParaRPr lang="en-US" dirty="0"/>
          </a:p>
          <a:p>
            <a:r>
              <a:rPr lang="en-US" dirty="0"/>
              <a:t>dotnet new </a:t>
            </a:r>
            <a:r>
              <a:rPr lang="en-US" dirty="0" err="1"/>
              <a:t>classlib</a:t>
            </a:r>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new</a:t>
            </a:r>
            <a:endParaRPr lang="en-ES" dirty="0">
              <a:latin typeface="Montserrat Medium" pitchFamily="2" charset="77"/>
            </a:endParaRPr>
          </a:p>
        </p:txBody>
      </p:sp>
    </p:spTree>
    <p:extLst>
      <p:ext uri="{BB962C8B-B14F-4D97-AF65-F5344CB8AC3E}">
        <p14:creationId xmlns:p14="http://schemas.microsoft.com/office/powerpoint/2010/main" val="2736751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Introducción a .NET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Por </a:t>
            </a:r>
            <a:r>
              <a:rPr lang="en-US" dirty="0" err="1"/>
              <a:t>qué</a:t>
            </a:r>
            <a:r>
              <a:rPr lang="en-US" dirty="0"/>
              <a:t> </a:t>
            </a:r>
            <a:r>
              <a:rPr lang="en-US" dirty="0" err="1"/>
              <a:t>emplear</a:t>
            </a:r>
            <a:r>
              <a:rPr lang="en-US" dirty="0"/>
              <a:t> .NET para </a:t>
            </a:r>
            <a:r>
              <a:rPr lang="en-US" dirty="0" err="1"/>
              <a:t>el</a:t>
            </a:r>
            <a:r>
              <a:rPr lang="en-US" dirty="0"/>
              <a:t> </a:t>
            </a:r>
            <a:r>
              <a:rPr lang="en-US" dirty="0" err="1"/>
              <a:t>desarrollo</a:t>
            </a:r>
            <a:r>
              <a:rPr lang="en-US" dirty="0"/>
              <a:t> de software</a:t>
            </a:r>
            <a:endParaRPr lang="en-ES" dirty="0"/>
          </a:p>
        </p:txBody>
      </p:sp>
    </p:spTree>
    <p:extLst>
      <p:ext uri="{BB962C8B-B14F-4D97-AF65-F5344CB8AC3E}">
        <p14:creationId xmlns:p14="http://schemas.microsoft.com/office/powerpoint/2010/main" val="1527697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Restaura las dependencias (</a:t>
            </a:r>
            <a:r>
              <a:rPr lang="es-ES" dirty="0" err="1"/>
              <a:t>nuget</a:t>
            </a:r>
            <a:r>
              <a:rPr lang="es-ES" dirty="0"/>
              <a:t>) de un proyecto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https://docs.microsoft.com/es-es/dotnet/core/tools/dotnet-restore</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restore &lt;</a:t>
            </a:r>
            <a:r>
              <a:rPr lang="en-US" dirty="0" err="1"/>
              <a:t>project.csproj</a:t>
            </a:r>
            <a:r>
              <a:rPr lang="en-US" dirty="0"/>
              <a:t>&gt;</a:t>
            </a:r>
          </a:p>
          <a:p>
            <a:endParaRPr lang="en-US" dirty="0"/>
          </a:p>
          <a:p>
            <a:r>
              <a:rPr lang="en-US" dirty="0"/>
              <a:t>-- build </a:t>
            </a:r>
            <a:r>
              <a:rPr lang="en-US" dirty="0" err="1"/>
              <a:t>MiConsola</a:t>
            </a:r>
            <a:r>
              <a:rPr lang="en-US" dirty="0"/>
              <a:t> </a:t>
            </a:r>
            <a:r>
              <a:rPr lang="en-US" dirty="0" err="1"/>
              <a:t>csproj</a:t>
            </a:r>
            <a:endParaRPr lang="en-US" dirty="0"/>
          </a:p>
          <a:p>
            <a:r>
              <a:rPr lang="en-US" dirty="0"/>
              <a:t>dotnet restore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restore prueba.sln</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restore</a:t>
            </a:r>
            <a:endParaRPr lang="en-ES" dirty="0">
              <a:latin typeface="Montserrat Medium" pitchFamily="2" charset="77"/>
            </a:endParaRPr>
          </a:p>
        </p:txBody>
      </p:sp>
    </p:spTree>
    <p:extLst>
      <p:ext uri="{BB962C8B-B14F-4D97-AF65-F5344CB8AC3E}">
        <p14:creationId xmlns:p14="http://schemas.microsoft.com/office/powerpoint/2010/main" val="1806029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Compila un proyecto y sus dependencias</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https://docs.microsoft.com/es-es/dotnet/core/tools/dotnet-build</a:t>
            </a:r>
            <a:endParaRPr lang="es-ES" dirty="0">
              <a:solidFill>
                <a:schemeClr val="accent1"/>
              </a:solidFill>
            </a:endParaRPr>
          </a:p>
          <a:p>
            <a:endParaRPr lang="es-ES" dirty="0">
              <a:solidFill>
                <a:schemeClr val="accent1"/>
              </a:solidFill>
            </a:endParaRPr>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build &lt;</a:t>
            </a:r>
            <a:r>
              <a:rPr lang="en-US" dirty="0" err="1"/>
              <a:t>project.csproj</a:t>
            </a:r>
            <a:r>
              <a:rPr lang="en-US" dirty="0"/>
              <a:t>&gt;</a:t>
            </a:r>
          </a:p>
          <a:p>
            <a:endParaRPr lang="en-US" dirty="0"/>
          </a:p>
          <a:p>
            <a:r>
              <a:rPr lang="en-US" dirty="0"/>
              <a:t>-- build </a:t>
            </a:r>
            <a:r>
              <a:rPr lang="en-US" dirty="0" err="1"/>
              <a:t>MiConsola</a:t>
            </a:r>
            <a:r>
              <a:rPr lang="en-US" dirty="0"/>
              <a:t> </a:t>
            </a:r>
            <a:r>
              <a:rPr lang="en-US" dirty="0" err="1"/>
              <a:t>csproj</a:t>
            </a:r>
            <a:endParaRPr lang="en-US" dirty="0"/>
          </a:p>
          <a:p>
            <a:r>
              <a:rPr lang="en-US" dirty="0"/>
              <a:t>dotnet build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build prueba.sln</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build</a:t>
            </a:r>
            <a:endParaRPr lang="en-ES" dirty="0">
              <a:latin typeface="Montserrat Medium" pitchFamily="2" charset="77"/>
            </a:endParaRPr>
          </a:p>
        </p:txBody>
      </p:sp>
    </p:spTree>
    <p:extLst>
      <p:ext uri="{BB962C8B-B14F-4D97-AF65-F5344CB8AC3E}">
        <p14:creationId xmlns:p14="http://schemas.microsoft.com/office/powerpoint/2010/main" val="828422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Limpia la salida de un proyecto.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https://docs.microsoft.com/es-es/dotnet/core/tools/dotnet-clean</a:t>
            </a:r>
            <a:endParaRPr lang="es-ES" dirty="0">
              <a:solidFill>
                <a:schemeClr val="accent1"/>
              </a:solidFill>
            </a:endParaRPr>
          </a:p>
          <a:p>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213183" cy="5832475"/>
          </a:xfrm>
        </p:spPr>
        <p:txBody>
          <a:bodyPr/>
          <a:lstStyle/>
          <a:p>
            <a:r>
              <a:rPr lang="en-US" dirty="0"/>
              <a:t>dotnet clean &lt;</a:t>
            </a:r>
            <a:r>
              <a:rPr lang="en-US" dirty="0" err="1"/>
              <a:t>project.csproj</a:t>
            </a:r>
            <a:r>
              <a:rPr lang="en-US" dirty="0"/>
              <a:t>&gt;</a:t>
            </a:r>
          </a:p>
          <a:p>
            <a:endParaRPr lang="en-US" dirty="0"/>
          </a:p>
          <a:p>
            <a:r>
              <a:rPr lang="en-US" dirty="0"/>
              <a:t>-- clean </a:t>
            </a:r>
            <a:r>
              <a:rPr lang="en-US" dirty="0" err="1"/>
              <a:t>MiConsola</a:t>
            </a:r>
            <a:r>
              <a:rPr lang="en-US" dirty="0"/>
              <a:t> </a:t>
            </a:r>
            <a:r>
              <a:rPr lang="en-US" dirty="0" err="1"/>
              <a:t>csproj</a:t>
            </a:r>
            <a:endParaRPr lang="en-US" dirty="0"/>
          </a:p>
          <a:p>
            <a:r>
              <a:rPr lang="en-US" dirty="0"/>
              <a:t>dotnet clean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clean prueba.sln</a:t>
            </a: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clean</a:t>
            </a:r>
            <a:endParaRPr lang="en-ES" dirty="0">
              <a:latin typeface="Montserrat Medium" pitchFamily="2" charset="77"/>
            </a:endParaRPr>
          </a:p>
        </p:txBody>
      </p:sp>
    </p:spTree>
    <p:extLst>
      <p:ext uri="{BB962C8B-B14F-4D97-AF65-F5344CB8AC3E}">
        <p14:creationId xmlns:p14="http://schemas.microsoft.com/office/powerpoint/2010/main" val="4155637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Publica la aplicación y sus dependencias en una carpeta para la implementación en un sistema de hospedaje.</a:t>
            </a:r>
          </a:p>
          <a:p>
            <a:endParaRPr lang="es-ES" dirty="0">
              <a:hlinkClick r:id="rId2"/>
            </a:endParaRPr>
          </a:p>
          <a:p>
            <a:r>
              <a:rPr lang="es-ES" dirty="0">
                <a:hlinkClick r:id="rId2"/>
              </a:rPr>
              <a:t>https://docs.microsoft.com/es-es/dotnet/core/tools/dotnet-publish</a:t>
            </a:r>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publish --project &lt;</a:t>
            </a:r>
            <a:r>
              <a:rPr lang="en-US" dirty="0" err="1"/>
              <a:t>project.csproj</a:t>
            </a:r>
            <a:r>
              <a:rPr lang="en-US" dirty="0"/>
              <a:t>&gt;</a:t>
            </a:r>
          </a:p>
          <a:p>
            <a:endParaRPr lang="en-US" dirty="0"/>
          </a:p>
          <a:p>
            <a:r>
              <a:rPr lang="en-US" dirty="0"/>
              <a:t>-- </a:t>
            </a:r>
            <a:r>
              <a:rPr lang="en-US" dirty="0" err="1"/>
              <a:t>dentro</a:t>
            </a:r>
            <a:r>
              <a:rPr lang="en-US" dirty="0"/>
              <a:t> de la </a:t>
            </a:r>
            <a:r>
              <a:rPr lang="en-US" dirty="0" err="1"/>
              <a:t>carpeta</a:t>
            </a:r>
            <a:r>
              <a:rPr lang="en-US" dirty="0"/>
              <a:t> de un Proyecto</a:t>
            </a:r>
          </a:p>
          <a:p>
            <a:r>
              <a:rPr lang="en-US" dirty="0"/>
              <a:t>dotnet publish</a:t>
            </a:r>
          </a:p>
          <a:p>
            <a:endParaRPr lang="en-US" dirty="0"/>
          </a:p>
          <a:p>
            <a:r>
              <a:rPr lang="en-US" dirty="0"/>
              <a:t>-- </a:t>
            </a:r>
            <a:r>
              <a:rPr lang="en-US" dirty="0" err="1"/>
              <a:t>dentro</a:t>
            </a:r>
            <a:r>
              <a:rPr lang="en-US" dirty="0"/>
              <a:t> de la </a:t>
            </a:r>
            <a:r>
              <a:rPr lang="en-US" dirty="0" err="1"/>
              <a:t>carpeta</a:t>
            </a:r>
            <a:r>
              <a:rPr lang="en-US" dirty="0"/>
              <a:t> de un Proyecto</a:t>
            </a:r>
          </a:p>
          <a:p>
            <a:r>
              <a:rPr lang="en-US" dirty="0"/>
              <a:t>dotnet publish --project </a:t>
            </a:r>
            <a:r>
              <a:rPr lang="en-US" dirty="0" err="1"/>
              <a:t>project.csproj</a:t>
            </a:r>
            <a:endParaRPr lang="en-US" dirty="0"/>
          </a:p>
          <a:p>
            <a:endParaRPr lang="en-US" dirty="0"/>
          </a:p>
          <a:p>
            <a:r>
              <a:rPr lang="en-US" dirty="0"/>
              <a:t>-- publish de </a:t>
            </a:r>
            <a:r>
              <a:rPr lang="en-US" dirty="0" err="1"/>
              <a:t>una</a:t>
            </a:r>
            <a:r>
              <a:rPr lang="en-US" dirty="0"/>
              <a:t> </a:t>
            </a:r>
            <a:r>
              <a:rPr lang="en-US" dirty="0" err="1"/>
              <a:t>solucion</a:t>
            </a:r>
            <a:r>
              <a:rPr lang="en-US" dirty="0"/>
              <a:t> </a:t>
            </a:r>
            <a:r>
              <a:rPr lang="en-US" dirty="0" err="1"/>
              <a:t>sln</a:t>
            </a:r>
            <a:endParaRPr lang="en-US" dirty="0"/>
          </a:p>
          <a:p>
            <a:r>
              <a:rPr lang="en-US" dirty="0"/>
              <a:t>dotnet publish prueba.sln</a:t>
            </a:r>
          </a:p>
          <a:p>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publish</a:t>
            </a:r>
            <a:endParaRPr lang="en-ES" dirty="0">
              <a:latin typeface="Montserrat Medium" pitchFamily="2" charset="77"/>
            </a:endParaRPr>
          </a:p>
        </p:txBody>
      </p:sp>
    </p:spTree>
    <p:extLst>
      <p:ext uri="{BB962C8B-B14F-4D97-AF65-F5344CB8AC3E}">
        <p14:creationId xmlns:p14="http://schemas.microsoft.com/office/powerpoint/2010/main" val="962301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Ejecuta el código fuente sin comandos explícitos de compilación o inicio.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https://docs.microsoft.com/es-es/dotnet/core/tools/dotnet-run</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213183" cy="5832475"/>
          </a:xfrm>
        </p:spPr>
        <p:txBody>
          <a:bodyPr/>
          <a:lstStyle/>
          <a:p>
            <a:r>
              <a:rPr lang="en-US" dirty="0"/>
              <a:t>dotnet &lt;archive.dll&gt;</a:t>
            </a:r>
          </a:p>
          <a:p>
            <a:r>
              <a:rPr lang="en-US" dirty="0"/>
              <a:t>dotnet run --project&lt;</a:t>
            </a:r>
            <a:r>
              <a:rPr lang="en-US" dirty="0" err="1"/>
              <a:t>project.csproj</a:t>
            </a:r>
            <a:r>
              <a:rPr lang="en-US" dirty="0"/>
              <a:t>&gt;</a:t>
            </a:r>
          </a:p>
          <a:p>
            <a:endParaRPr lang="en-US" dirty="0"/>
          </a:p>
          <a:p>
            <a:r>
              <a:rPr lang="en-US" dirty="0"/>
              <a:t>-- </a:t>
            </a:r>
            <a:r>
              <a:rPr lang="en-US" dirty="0" err="1"/>
              <a:t>ejecutar</a:t>
            </a:r>
            <a:r>
              <a:rPr lang="en-US" dirty="0"/>
              <a:t> </a:t>
            </a:r>
            <a:r>
              <a:rPr lang="en-US" dirty="0" err="1"/>
              <a:t>el</a:t>
            </a:r>
            <a:r>
              <a:rPr lang="en-US" dirty="0"/>
              <a:t> Proyecto que hay </a:t>
            </a:r>
            <a:r>
              <a:rPr lang="en-US" dirty="0" err="1"/>
              <a:t>en</a:t>
            </a:r>
            <a:r>
              <a:rPr lang="en-US" dirty="0"/>
              <a:t> la </a:t>
            </a:r>
            <a:r>
              <a:rPr lang="en-US" dirty="0" err="1"/>
              <a:t>carpeta</a:t>
            </a:r>
            <a:endParaRPr lang="en-US" dirty="0"/>
          </a:p>
          <a:p>
            <a:r>
              <a:rPr lang="en-US" dirty="0"/>
              <a:t>dotnet run</a:t>
            </a:r>
          </a:p>
          <a:p>
            <a:endParaRPr lang="en-US" dirty="0"/>
          </a:p>
          <a:p>
            <a:r>
              <a:rPr lang="en-US" dirty="0"/>
              <a:t>-- </a:t>
            </a:r>
            <a:r>
              <a:rPr lang="en-US" dirty="0" err="1"/>
              <a:t>ejecutar</a:t>
            </a:r>
            <a:r>
              <a:rPr lang="en-US" dirty="0"/>
              <a:t> un Proyecto</a:t>
            </a:r>
          </a:p>
          <a:p>
            <a:r>
              <a:rPr lang="en-US" dirty="0"/>
              <a:t>dotnet run --project </a:t>
            </a:r>
            <a:r>
              <a:rPr lang="en-US" dirty="0" err="1"/>
              <a:t>MiConsola</a:t>
            </a:r>
            <a:r>
              <a:rPr lang="en-US" dirty="0"/>
              <a:t>/</a:t>
            </a:r>
            <a:r>
              <a:rPr lang="en-US" dirty="0" err="1"/>
              <a:t>MiConsola.csproj</a:t>
            </a:r>
            <a:endParaRPr lang="en-US" dirty="0"/>
          </a:p>
          <a:p>
            <a:endParaRPr lang="en-US" dirty="0"/>
          </a:p>
          <a:p>
            <a:r>
              <a:rPr lang="en-US" dirty="0"/>
              <a:t>-- </a:t>
            </a:r>
            <a:r>
              <a:rPr lang="en-US" dirty="0" err="1"/>
              <a:t>ejecutar</a:t>
            </a:r>
            <a:r>
              <a:rPr lang="en-US" dirty="0"/>
              <a:t> un </a:t>
            </a:r>
            <a:r>
              <a:rPr lang="en-US" dirty="0" err="1"/>
              <a:t>archivo</a:t>
            </a:r>
            <a:r>
              <a:rPr lang="en-US" dirty="0"/>
              <a:t> </a:t>
            </a:r>
            <a:r>
              <a:rPr lang="en-US" dirty="0" err="1"/>
              <a:t>dll</a:t>
            </a:r>
            <a:r>
              <a:rPr lang="en-US" dirty="0"/>
              <a:t> (</a:t>
            </a:r>
            <a:r>
              <a:rPr lang="en-US" b="1" dirty="0"/>
              <a:t>sin run!!)</a:t>
            </a:r>
          </a:p>
          <a:p>
            <a:r>
              <a:rPr lang="en-US" dirty="0"/>
              <a:t>dotnet </a:t>
            </a:r>
            <a:r>
              <a:rPr lang="en-US" dirty="0" err="1"/>
              <a:t>MiConsola</a:t>
            </a:r>
            <a:r>
              <a:rPr lang="en-US" dirty="0"/>
              <a:t>/bin/Debug/net6.0/MiConsola.dll</a:t>
            </a:r>
          </a:p>
          <a:p>
            <a:endParaRPr lang="en-US" dirty="0"/>
          </a:p>
          <a:p>
            <a:r>
              <a:rPr lang="en-US" dirty="0"/>
              <a:t>-- no se </a:t>
            </a:r>
            <a:r>
              <a:rPr lang="en-US" dirty="0" err="1"/>
              <a:t>puede</a:t>
            </a:r>
            <a:r>
              <a:rPr lang="en-US" dirty="0"/>
              <a:t> </a:t>
            </a:r>
            <a:r>
              <a:rPr lang="en-US" dirty="0" err="1"/>
              <a:t>ejecutar</a:t>
            </a:r>
            <a:r>
              <a:rPr lang="en-US" dirty="0"/>
              <a:t> </a:t>
            </a:r>
            <a:r>
              <a:rPr lang="en-US" dirty="0" err="1"/>
              <a:t>una</a:t>
            </a:r>
            <a:r>
              <a:rPr lang="en-US" dirty="0"/>
              <a:t> </a:t>
            </a:r>
            <a:r>
              <a:rPr lang="en-US" dirty="0" err="1"/>
              <a:t>Solucion</a:t>
            </a:r>
            <a:endParaRPr lang="en-US" dirty="0"/>
          </a:p>
          <a:p>
            <a:r>
              <a:rPr lang="en-US" dirty="0"/>
              <a:t>dotnet run prueba.sln ❌</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ontserrat Medium" pitchFamily="2" charset="77"/>
              </a:rPr>
              <a:t>dotnet run</a:t>
            </a:r>
            <a:endParaRPr lang="en-ES" dirty="0">
              <a:latin typeface="Montserrat Medium" pitchFamily="2" charset="77"/>
            </a:endParaRPr>
          </a:p>
        </p:txBody>
      </p:sp>
    </p:spTree>
    <p:extLst>
      <p:ext uri="{BB962C8B-B14F-4D97-AF65-F5344CB8AC3E}">
        <p14:creationId xmlns:p14="http://schemas.microsoft.com/office/powerpoint/2010/main" val="107238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Enumera o modifica los proyectos en un archivo de solución de .NET.</a:t>
            </a:r>
          </a:p>
          <a:p>
            <a:endParaRPr lang="es-ES" dirty="0">
              <a:solidFill>
                <a:srgbClr val="0F71E8"/>
              </a:solidFill>
              <a:hlinkClick r:id="rId2">
                <a:extLst>
                  <a:ext uri="{A12FA001-AC4F-418D-AE19-62706E023703}">
                    <ahyp:hlinkClr xmlns:ahyp="http://schemas.microsoft.com/office/drawing/2018/hyperlinkcolor" val="tx"/>
                  </a:ext>
                </a:extLst>
              </a:hlinkClick>
            </a:endParaRPr>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https://docs.microsoft.com/es-es/dotnet/core/tools/dotnet-sln</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020351" cy="5832475"/>
          </a:xfrm>
        </p:spPr>
        <p:txBody>
          <a:bodyPr/>
          <a:lstStyle/>
          <a:p>
            <a:r>
              <a:rPr lang="en-US" dirty="0"/>
              <a:t>dotnet </a:t>
            </a:r>
            <a:r>
              <a:rPr lang="en-US" dirty="0" err="1"/>
              <a:t>sln</a:t>
            </a:r>
            <a:r>
              <a:rPr lang="en-US" dirty="0"/>
              <a:t> &lt;solution.sln&gt; &lt;command&gt;</a:t>
            </a:r>
          </a:p>
          <a:p>
            <a:endParaRPr lang="en-US" dirty="0"/>
          </a:p>
          <a:p>
            <a:r>
              <a:rPr lang="en-US" dirty="0"/>
              <a:t>-- </a:t>
            </a:r>
            <a:r>
              <a:rPr lang="en-US" dirty="0" err="1"/>
              <a:t>Enumera</a:t>
            </a:r>
            <a:r>
              <a:rPr lang="en-US" dirty="0"/>
              <a:t> </a:t>
            </a:r>
            <a:r>
              <a:rPr lang="en-US" dirty="0" err="1"/>
              <a:t>los</a:t>
            </a:r>
            <a:r>
              <a:rPr lang="en-US" dirty="0"/>
              <a:t> </a:t>
            </a:r>
            <a:r>
              <a:rPr lang="en-US" dirty="0" err="1"/>
              <a:t>proyectos</a:t>
            </a:r>
            <a:r>
              <a:rPr lang="en-US" dirty="0"/>
              <a:t> de </a:t>
            </a:r>
            <a:r>
              <a:rPr lang="en-US" dirty="0" err="1"/>
              <a:t>una</a:t>
            </a:r>
            <a:r>
              <a:rPr lang="en-US" dirty="0"/>
              <a:t> </a:t>
            </a:r>
            <a:r>
              <a:rPr lang="en-US" dirty="0" err="1"/>
              <a:t>solución</a:t>
            </a:r>
            <a:endParaRPr lang="en-US" dirty="0"/>
          </a:p>
          <a:p>
            <a:r>
              <a:rPr lang="en-US" dirty="0"/>
              <a:t>dotnet </a:t>
            </a:r>
            <a:r>
              <a:rPr lang="en-US" dirty="0" err="1"/>
              <a:t>sln</a:t>
            </a:r>
            <a:r>
              <a:rPr lang="en-US" dirty="0"/>
              <a:t> prueba.sln list</a:t>
            </a:r>
          </a:p>
          <a:p>
            <a:endParaRPr lang="en-US" dirty="0"/>
          </a:p>
          <a:p>
            <a:r>
              <a:rPr lang="en-US" dirty="0"/>
              <a:t>--</a:t>
            </a:r>
            <a:r>
              <a:rPr lang="en-US" dirty="0" err="1"/>
              <a:t>Añade</a:t>
            </a:r>
            <a:r>
              <a:rPr lang="en-US" dirty="0"/>
              <a:t> un Proyecto a la </a:t>
            </a:r>
            <a:r>
              <a:rPr lang="en-US" dirty="0" err="1"/>
              <a:t>solucion</a:t>
            </a:r>
            <a:endParaRPr lang="en-US" dirty="0"/>
          </a:p>
          <a:p>
            <a:r>
              <a:rPr lang="en-US" dirty="0"/>
              <a:t>dotnet </a:t>
            </a:r>
            <a:r>
              <a:rPr lang="en-US" dirty="0" err="1"/>
              <a:t>sln</a:t>
            </a:r>
            <a:r>
              <a:rPr lang="en-US" dirty="0"/>
              <a:t> prueba.sln add </a:t>
            </a:r>
            <a:r>
              <a:rPr lang="en-US" dirty="0" err="1"/>
              <a:t>MiConsola</a:t>
            </a:r>
            <a:r>
              <a:rPr lang="en-US" dirty="0"/>
              <a:t>/</a:t>
            </a:r>
            <a:r>
              <a:rPr lang="en-US" dirty="0" err="1"/>
              <a:t>MiConsola.csproj</a:t>
            </a:r>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a:t>
            </a:r>
            <a:r>
              <a:rPr lang="en-US" dirty="0" err="1">
                <a:latin typeface="Montserrat Medium" pitchFamily="2" charset="77"/>
              </a:rPr>
              <a:t>sln</a:t>
            </a:r>
            <a:endParaRPr lang="en-ES" dirty="0">
              <a:latin typeface="Montserrat Medium" pitchFamily="2" charset="77"/>
            </a:endParaRPr>
          </a:p>
        </p:txBody>
      </p:sp>
    </p:spTree>
    <p:extLst>
      <p:ext uri="{BB962C8B-B14F-4D97-AF65-F5344CB8AC3E}">
        <p14:creationId xmlns:p14="http://schemas.microsoft.com/office/powerpoint/2010/main" val="853999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59"/>
            <a:ext cx="5005387" cy="3791089"/>
          </a:xfrm>
        </p:spPr>
        <p:txBody>
          <a:bodyPr/>
          <a:lstStyle/>
          <a:p>
            <a:r>
              <a:rPr lang="es-ES" dirty="0"/>
              <a:t>Gestiona las referencias de un proyecto.</a:t>
            </a:r>
          </a:p>
          <a:p>
            <a:endParaRPr lang="en-US" dirty="0">
              <a:solidFill>
                <a:schemeClr val="accent1"/>
              </a:solidFill>
              <a:hlinkClick r:id="rId2">
                <a:extLst>
                  <a:ext uri="{A12FA001-AC4F-418D-AE19-62706E023703}">
                    <ahyp:hlinkClr xmlns:ahyp="http://schemas.microsoft.com/office/drawing/2018/hyperlinkcolor" val="tx"/>
                  </a:ext>
                </a:extLst>
              </a:hlinkClick>
            </a:endParaRPr>
          </a:p>
          <a:p>
            <a:r>
              <a:rPr lang="en-U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https://docs.microsoft.com/es-es/dotnet/core/tools/dotnet-list-reference</a:t>
            </a:r>
            <a:endParaRPr lang="en-US" dirty="0"/>
          </a:p>
          <a:p>
            <a:r>
              <a:rPr lang="en-US" dirty="0">
                <a:solidFill>
                  <a:schemeClr val="accent1"/>
                </a:solidFill>
                <a:hlinkClick r:id="rId3">
                  <a:extLst>
                    <a:ext uri="{A12FA001-AC4F-418D-AE19-62706E023703}">
                      <ahyp:hlinkClr xmlns:ahyp="http://schemas.microsoft.com/office/drawing/2018/hyperlinkcolor" val="tx"/>
                    </a:ext>
                  </a:extLst>
                </a:hlinkClick>
              </a:rPr>
              <a:t>https://docs.microsoft.com/es-es/dotnet/core/tools/dotnet-add-reference</a:t>
            </a:r>
            <a:endParaRPr lang="en-US" dirty="0">
              <a:solidFill>
                <a:schemeClr val="accent1"/>
              </a:solidFill>
            </a:endParaRPr>
          </a:p>
          <a:p>
            <a:r>
              <a:rPr lang="en-US" dirty="0">
                <a:solidFill>
                  <a:schemeClr val="accent1"/>
                </a:solidFill>
                <a:hlinkClick r:id="rId4">
                  <a:extLst>
                    <a:ext uri="{A12FA001-AC4F-418D-AE19-62706E023703}">
                      <ahyp:hlinkClr xmlns:ahyp="http://schemas.microsoft.com/office/drawing/2018/hyperlinkcolor" val="tx"/>
                    </a:ext>
                  </a:extLst>
                </a:hlinkClick>
              </a:rPr>
              <a:t>https://docs.microsoft.com/es-es/dotnet/core/tools/dotnet-remove-reference</a:t>
            </a:r>
            <a:endParaRPr lang="en-US" dirty="0">
              <a:solidFill>
                <a:schemeClr val="accent1"/>
              </a:solidFill>
            </a:endParaRPr>
          </a:p>
          <a:p>
            <a:endParaRPr lang="en-U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1" y="512762"/>
            <a:ext cx="6343813" cy="5832475"/>
          </a:xfrm>
        </p:spPr>
        <p:txBody>
          <a:bodyPr/>
          <a:lstStyle/>
          <a:p>
            <a:r>
              <a:rPr lang="en-US" dirty="0"/>
              <a:t>dotnet list &lt;</a:t>
            </a:r>
            <a:r>
              <a:rPr lang="en-US" dirty="0" err="1"/>
              <a:t>project.csproj</a:t>
            </a:r>
            <a:r>
              <a:rPr lang="en-US" dirty="0"/>
              <a:t>&gt; reference</a:t>
            </a:r>
          </a:p>
          <a:p>
            <a:endParaRPr lang="en-US" dirty="0"/>
          </a:p>
          <a:p>
            <a:r>
              <a:rPr lang="en-US" dirty="0"/>
              <a:t>dotnet add &lt;</a:t>
            </a:r>
            <a:r>
              <a:rPr lang="en-US" dirty="0" err="1"/>
              <a:t>project.csproj</a:t>
            </a:r>
            <a:r>
              <a:rPr lang="en-US" dirty="0"/>
              <a:t>&gt; reference &lt;</a:t>
            </a:r>
            <a:r>
              <a:rPr lang="en-US" dirty="0" err="1"/>
              <a:t>project.csproj</a:t>
            </a:r>
            <a:r>
              <a:rPr lang="en-US" dirty="0"/>
              <a:t>&gt;</a:t>
            </a:r>
          </a:p>
          <a:p>
            <a:endParaRPr lang="en-US" dirty="0"/>
          </a:p>
          <a:p>
            <a:r>
              <a:rPr lang="en-US" dirty="0"/>
              <a:t>dotnet remove &lt;</a:t>
            </a:r>
            <a:r>
              <a:rPr lang="en-US" dirty="0" err="1"/>
              <a:t>project.csproj</a:t>
            </a:r>
            <a:r>
              <a:rPr lang="en-US" dirty="0"/>
              <a:t>&gt; reference &lt;</a:t>
            </a:r>
            <a:r>
              <a:rPr lang="en-US" dirty="0" err="1"/>
              <a:t>project.csproj</a:t>
            </a:r>
            <a:r>
              <a:rPr lang="en-US" dirty="0"/>
              <a:t>&gt;</a:t>
            </a:r>
          </a:p>
          <a:p>
            <a:endParaRPr lang="en-US" dirty="0"/>
          </a:p>
          <a:p>
            <a:r>
              <a:rPr lang="en-US" dirty="0"/>
              <a:t>-- Lista las </a:t>
            </a:r>
            <a:r>
              <a:rPr lang="en-US" dirty="0" err="1"/>
              <a:t>referencias</a:t>
            </a:r>
            <a:r>
              <a:rPr lang="en-US" dirty="0"/>
              <a:t> de un Proyecto</a:t>
            </a:r>
          </a:p>
          <a:p>
            <a:r>
              <a:rPr lang="en-US" dirty="0"/>
              <a:t>dotnet list </a:t>
            </a:r>
            <a:r>
              <a:rPr lang="en-US" dirty="0" err="1"/>
              <a:t>MiConsola</a:t>
            </a:r>
            <a:r>
              <a:rPr lang="en-US" dirty="0"/>
              <a:t>/</a:t>
            </a:r>
            <a:r>
              <a:rPr lang="en-US" dirty="0" err="1"/>
              <a:t>MiConsola.csproj</a:t>
            </a:r>
            <a:r>
              <a:rPr lang="en-US" dirty="0"/>
              <a:t> reference</a:t>
            </a:r>
          </a:p>
          <a:p>
            <a:endParaRPr lang="en-US" dirty="0"/>
          </a:p>
          <a:p>
            <a:r>
              <a:rPr lang="en-US" dirty="0"/>
              <a:t>-- </a:t>
            </a:r>
            <a:r>
              <a:rPr lang="en-US" dirty="0" err="1"/>
              <a:t>Añade</a:t>
            </a:r>
            <a:r>
              <a:rPr lang="en-US" dirty="0"/>
              <a:t> </a:t>
            </a:r>
            <a:r>
              <a:rPr lang="en-US" dirty="0" err="1"/>
              <a:t>una</a:t>
            </a:r>
            <a:r>
              <a:rPr lang="en-US" dirty="0"/>
              <a:t> </a:t>
            </a:r>
            <a:r>
              <a:rPr lang="en-US" dirty="0" err="1"/>
              <a:t>referencia</a:t>
            </a:r>
            <a:r>
              <a:rPr lang="en-US" dirty="0"/>
              <a:t> a un Proyecto</a:t>
            </a:r>
          </a:p>
          <a:p>
            <a:r>
              <a:rPr lang="en-US" dirty="0"/>
              <a:t>dotnet add </a:t>
            </a:r>
            <a:r>
              <a:rPr lang="en-US" dirty="0" err="1"/>
              <a:t>MiConsola</a:t>
            </a:r>
            <a:r>
              <a:rPr lang="en-US" dirty="0"/>
              <a:t>/</a:t>
            </a:r>
            <a:r>
              <a:rPr lang="en-US" dirty="0" err="1"/>
              <a:t>MiConsola.csproj</a:t>
            </a:r>
            <a:r>
              <a:rPr lang="en-US" dirty="0"/>
              <a:t> reference </a:t>
            </a:r>
            <a:r>
              <a:rPr lang="en-US" dirty="0" err="1"/>
              <a:t>ClassLib</a:t>
            </a:r>
            <a:r>
              <a:rPr lang="en-US" dirty="0"/>
              <a:t>/</a:t>
            </a:r>
            <a:r>
              <a:rPr lang="en-US" dirty="0" err="1"/>
              <a:t>ClassLib.csproj</a:t>
            </a:r>
            <a:endParaRPr lang="en-US" dirty="0"/>
          </a:p>
          <a:p>
            <a:endParaRPr lang="en-US" dirty="0"/>
          </a:p>
          <a:p>
            <a:r>
              <a:rPr lang="en-US" dirty="0"/>
              <a:t>-- </a:t>
            </a:r>
            <a:r>
              <a:rPr lang="en-US" dirty="0" err="1"/>
              <a:t>Elimina</a:t>
            </a:r>
            <a:r>
              <a:rPr lang="en-US" dirty="0"/>
              <a:t> </a:t>
            </a:r>
            <a:r>
              <a:rPr lang="en-US" dirty="0" err="1"/>
              <a:t>una</a:t>
            </a:r>
            <a:r>
              <a:rPr lang="en-US" dirty="0"/>
              <a:t> </a:t>
            </a:r>
            <a:r>
              <a:rPr lang="en-US" dirty="0" err="1"/>
              <a:t>referencia</a:t>
            </a:r>
            <a:r>
              <a:rPr lang="en-US" dirty="0"/>
              <a:t> a un Proyecto</a:t>
            </a:r>
          </a:p>
          <a:p>
            <a:r>
              <a:rPr lang="en-US" dirty="0"/>
              <a:t>dotnet remove </a:t>
            </a:r>
            <a:r>
              <a:rPr lang="en-US" dirty="0" err="1"/>
              <a:t>MiConsola</a:t>
            </a:r>
            <a:r>
              <a:rPr lang="en-US" dirty="0"/>
              <a:t>/</a:t>
            </a:r>
            <a:r>
              <a:rPr lang="en-US" dirty="0" err="1"/>
              <a:t>MiConsola.csproj</a:t>
            </a:r>
            <a:r>
              <a:rPr lang="en-US" dirty="0"/>
              <a:t> reference </a:t>
            </a:r>
            <a:r>
              <a:rPr lang="en-US" dirty="0" err="1"/>
              <a:t>ClassLib</a:t>
            </a:r>
            <a:r>
              <a:rPr lang="en-US" dirty="0"/>
              <a:t>/</a:t>
            </a:r>
            <a:r>
              <a:rPr lang="en-US" dirty="0" err="1"/>
              <a:t>ClassLib.csproj</a:t>
            </a:r>
            <a:endParaRPr lang="en-US" dirty="0"/>
          </a:p>
          <a:p>
            <a:endParaRPr lang="en-US" sz="2000" dirty="0">
              <a:solidFill>
                <a:schemeClr val="tx1"/>
              </a:solidFill>
              <a:latin typeface="Montserrat" pitchFamily="2" charset="77"/>
            </a:endParaRP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&lt;command&gt; reference</a:t>
            </a:r>
            <a:endParaRPr lang="en-ES" dirty="0">
              <a:latin typeface="Montserrat Medium" pitchFamily="2" charset="77"/>
            </a:endParaRPr>
          </a:p>
        </p:txBody>
      </p:sp>
    </p:spTree>
    <p:extLst>
      <p:ext uri="{BB962C8B-B14F-4D97-AF65-F5344CB8AC3E}">
        <p14:creationId xmlns:p14="http://schemas.microsoft.com/office/powerpoint/2010/main" val="4014822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el</a:t>
            </a:r>
            <a:r>
              <a:rPr lang="en-US" dirty="0"/>
              <a:t> CLI</a:t>
            </a:r>
            <a:endParaRPr lang="en-ES" dirty="0"/>
          </a:p>
        </p:txBody>
      </p:sp>
      <p:pic>
        <p:nvPicPr>
          <p:cNvPr id="3" name="Marcador de posición de imagen 2" descr="Hombre trabajando en casa">
            <a:extLst>
              <a:ext uri="{FF2B5EF4-FFF2-40B4-BE49-F238E27FC236}">
                <a16:creationId xmlns:a16="http://schemas.microsoft.com/office/drawing/2014/main" id="{7B270A67-8C2A-4A00-E400-4D16F8A86C07}"/>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77520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a:t>
            </a:r>
            <a:r>
              <a:rPr lang="en-US" dirty="0" err="1"/>
              <a:t>Qué</a:t>
            </a:r>
            <a:r>
              <a:rPr lang="en-US" dirty="0"/>
              <a:t> es .NET?</a:t>
            </a:r>
          </a:p>
          <a:p>
            <a:r>
              <a:rPr lang="en-US" dirty="0"/>
              <a:t>¿Por </a:t>
            </a:r>
            <a:r>
              <a:rPr lang="en-US" dirty="0" err="1"/>
              <a:t>qué</a:t>
            </a:r>
            <a:r>
              <a:rPr lang="en-US" dirty="0"/>
              <a:t> usar .NET?</a:t>
            </a:r>
          </a:p>
          <a:p>
            <a:r>
              <a:rPr lang="en-US" dirty="0" err="1"/>
              <a:t>Evolución</a:t>
            </a:r>
            <a:r>
              <a:rPr lang="en-US" dirty="0"/>
              <a:t> de .NET</a:t>
            </a:r>
          </a:p>
          <a:p>
            <a:r>
              <a:rPr lang="en-US" dirty="0" err="1"/>
              <a:t>Instalación</a:t>
            </a:r>
            <a:r>
              <a:rPr lang="en-US" dirty="0"/>
              <a:t> del SDK</a:t>
            </a:r>
          </a:p>
          <a:p>
            <a:r>
              <a:rPr lang="en-US" dirty="0" err="1"/>
              <a:t>Soluciones</a:t>
            </a:r>
            <a:r>
              <a:rPr lang="en-US" dirty="0"/>
              <a:t> y </a:t>
            </a:r>
            <a:r>
              <a:rPr lang="en-US" dirty="0" err="1"/>
              <a:t>proyectos</a:t>
            </a:r>
            <a:endParaRPr lang="en-US" dirty="0"/>
          </a:p>
          <a:p>
            <a:r>
              <a:rPr lang="en-US" dirty="0"/>
              <a:t>El CLI</a:t>
            </a:r>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Introducción</a:t>
            </a:r>
            <a:r>
              <a:rPr lang="en-US" dirty="0"/>
              <a:t> a .NET</a:t>
            </a:r>
            <a:endParaRPr lang="es-ES" dirty="0"/>
          </a:p>
        </p:txBody>
      </p:sp>
    </p:spTree>
    <p:extLst>
      <p:ext uri="{BB962C8B-B14F-4D97-AF65-F5344CB8AC3E}">
        <p14:creationId xmlns:p14="http://schemas.microsoft.com/office/powerpoint/2010/main" val="3840160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35387"/>
            <a:ext cx="7777163" cy="3704156"/>
          </a:xfrm>
        </p:spPr>
        <p:txBody>
          <a:bodyPr/>
          <a:lstStyle/>
          <a:p>
            <a:pPr marL="0" indent="0">
              <a:buNone/>
            </a:pPr>
            <a:r>
              <a:rPr lang="es-ES" sz="1800" dirty="0"/>
              <a:t>.NET 6 es un </a:t>
            </a:r>
            <a:r>
              <a:rPr lang="es-ES" sz="1800" dirty="0" err="1"/>
              <a:t>framework</a:t>
            </a:r>
            <a:r>
              <a:rPr lang="es-ES" sz="1800" dirty="0"/>
              <a:t> de desarrollo de código libre y abierto para desarrollar aplicaciones multiplataforma dirigidas a Windows, Linux y macOS. De acuerdo con Open </a:t>
            </a:r>
            <a:r>
              <a:rPr lang="es-ES" sz="1800" dirty="0" err="1"/>
              <a:t>Source</a:t>
            </a:r>
            <a:r>
              <a:rPr lang="es-ES" sz="1800" dirty="0"/>
              <a:t> </a:t>
            </a:r>
            <a:r>
              <a:rPr lang="es-ES" sz="1800" dirty="0" err="1"/>
              <a:t>For</a:t>
            </a:r>
            <a:r>
              <a:rPr lang="es-ES" sz="1800" dirty="0"/>
              <a:t> U, esta tecnología es capaz de ejecutar aplicaciones en dispositivos, la nube, </a:t>
            </a:r>
            <a:r>
              <a:rPr lang="es-ES" sz="1800" dirty="0" err="1"/>
              <a:t>IoT</a:t>
            </a:r>
            <a:r>
              <a:rPr lang="es-ES" sz="1800" dirty="0"/>
              <a:t>, etc. Es una plataforma de desarrollo unificado.</a:t>
            </a:r>
          </a:p>
          <a:p>
            <a:endParaRPr lang="es-ES" sz="2000" dirty="0"/>
          </a:p>
          <a:p>
            <a:r>
              <a:rPr lang="es-ES" sz="2000" dirty="0"/>
              <a:t>Framework de Desarrollo</a:t>
            </a:r>
          </a:p>
          <a:p>
            <a:r>
              <a:rPr lang="es-ES" sz="2000" dirty="0"/>
              <a:t>Código libre y abierto</a:t>
            </a:r>
          </a:p>
          <a:p>
            <a:r>
              <a:rPr lang="es-ES" sz="2000" dirty="0"/>
              <a:t>Aplicaciones multiplataforma</a:t>
            </a:r>
          </a:p>
          <a:p>
            <a:r>
              <a:rPr lang="es-ES" sz="2000" dirty="0"/>
              <a:t>Plataforma de Desarrollo unificado</a:t>
            </a:r>
          </a:p>
          <a:p>
            <a:pPr marL="0" indent="0">
              <a:buNone/>
            </a:pPr>
            <a:endParaRPr lang="en-ES" dirty="0"/>
          </a:p>
        </p:txBody>
      </p:sp>
    </p:spTree>
    <p:extLst>
      <p:ext uri="{BB962C8B-B14F-4D97-AF65-F5344CB8AC3E}">
        <p14:creationId xmlns:p14="http://schemas.microsoft.com/office/powerpoint/2010/main" val="225845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pic>
        <p:nvPicPr>
          <p:cNvPr id="5" name="object 3">
            <a:extLst>
              <a:ext uri="{FF2B5EF4-FFF2-40B4-BE49-F238E27FC236}">
                <a16:creationId xmlns:a16="http://schemas.microsoft.com/office/drawing/2014/main" id="{5845FB72-7D81-6312-1865-4267B0C3C6CD}"/>
              </a:ext>
            </a:extLst>
          </p:cNvPr>
          <p:cNvPicPr/>
          <p:nvPr/>
        </p:nvPicPr>
        <p:blipFill>
          <a:blip r:embed="rId2" cstate="print"/>
          <a:stretch>
            <a:fillRect/>
          </a:stretch>
        </p:blipFill>
        <p:spPr>
          <a:xfrm>
            <a:off x="1928812" y="2611638"/>
            <a:ext cx="8334375" cy="3819525"/>
          </a:xfrm>
          <a:prstGeom prst="rect">
            <a:avLst/>
          </a:prstGeom>
        </p:spPr>
      </p:pic>
    </p:spTree>
    <p:extLst>
      <p:ext uri="{BB962C8B-B14F-4D97-AF65-F5344CB8AC3E}">
        <p14:creationId xmlns:p14="http://schemas.microsoft.com/office/powerpoint/2010/main" val="388084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a:p>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t>Para </a:t>
            </a:r>
            <a:r>
              <a:rPr lang="en-US" dirty="0" err="1"/>
              <a:t>qué</a:t>
            </a:r>
            <a:r>
              <a:rPr lang="en-US" dirty="0"/>
              <a:t> </a:t>
            </a:r>
            <a:r>
              <a:rPr lang="en-US" dirty="0" err="1"/>
              <a:t>tipo</a:t>
            </a:r>
            <a:r>
              <a:rPr lang="en-US" dirty="0"/>
              <a:t> de </a:t>
            </a:r>
            <a:r>
              <a:rPr lang="en-US" dirty="0" err="1"/>
              <a:t>aplicaciones</a:t>
            </a:r>
            <a:r>
              <a:rPr lang="en-US" dirty="0"/>
              <a:t> </a:t>
            </a:r>
            <a:r>
              <a:rPr lang="en-US" dirty="0" err="1"/>
              <a:t>podemos</a:t>
            </a:r>
            <a:r>
              <a:rPr lang="en-US" dirty="0"/>
              <a:t> </a:t>
            </a:r>
            <a:r>
              <a:rPr lang="en-US" dirty="0" err="1"/>
              <a:t>emplear</a:t>
            </a:r>
            <a:r>
              <a:rPr lang="en-US" dirty="0"/>
              <a:t> .NET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029339"/>
            <a:ext cx="7777163" cy="3315899"/>
          </a:xfrm>
        </p:spPr>
        <p:txBody>
          <a:bodyPr/>
          <a:lstStyle/>
          <a:p>
            <a:r>
              <a:rPr lang="es-ES" sz="1400" b="1" dirty="0">
                <a:solidFill>
                  <a:schemeClr val="accent1"/>
                </a:solidFill>
              </a:rPr>
              <a:t>Web:</a:t>
            </a:r>
            <a:r>
              <a:rPr lang="es-ES" sz="1400" b="1" dirty="0"/>
              <a:t> </a:t>
            </a:r>
            <a:r>
              <a:rPr lang="es-ES" sz="1400" dirty="0"/>
              <a:t>Sirve para crear aplicaciones y servicios web que se pueden ejecutar en Windows, Linux y macOS.</a:t>
            </a:r>
          </a:p>
          <a:p>
            <a:r>
              <a:rPr lang="es-ES" sz="1400" b="1" dirty="0">
                <a:solidFill>
                  <a:schemeClr val="accent1"/>
                </a:solidFill>
              </a:rPr>
              <a:t>Móvil: </a:t>
            </a:r>
            <a:r>
              <a:rPr lang="es-ES" sz="1400" dirty="0"/>
              <a:t>Usa una sola base de código para crear aplicaciones nativas en iOS, Android y Windows. (Maui)</a:t>
            </a:r>
          </a:p>
          <a:p>
            <a:r>
              <a:rPr lang="es-ES" sz="1400" b="1" dirty="0">
                <a:solidFill>
                  <a:schemeClr val="accent1"/>
                </a:solidFill>
              </a:rPr>
              <a:t>Escritorio: </a:t>
            </a:r>
            <a:r>
              <a:rPr lang="es-ES" sz="1400" dirty="0"/>
              <a:t>Cree aplicaciones de escritorio atractivas para Windows y macOS. (Maui)</a:t>
            </a:r>
          </a:p>
          <a:p>
            <a:r>
              <a:rPr lang="es-ES" sz="1400" b="1" dirty="0">
                <a:solidFill>
                  <a:schemeClr val="accent1"/>
                </a:solidFill>
              </a:rPr>
              <a:t>Microservicios: </a:t>
            </a:r>
            <a:r>
              <a:rPr lang="es-ES" sz="1400" dirty="0"/>
              <a:t>Crea microservicios de forma independiente que se ejecuten en contendores de Docker.</a:t>
            </a:r>
          </a:p>
          <a:p>
            <a:r>
              <a:rPr lang="es-ES" sz="1400" b="1" dirty="0">
                <a:solidFill>
                  <a:schemeClr val="accent1"/>
                </a:solidFill>
              </a:rPr>
              <a:t>Desarrollo de juegos: </a:t>
            </a:r>
            <a:r>
              <a:rPr lang="es-ES" sz="1400" dirty="0"/>
              <a:t>Desarrolla juegos 2D y 3D para los escritorios, teléfonos y consolas más populares. (Unity)</a:t>
            </a:r>
          </a:p>
          <a:p>
            <a:r>
              <a:rPr lang="es-ES" sz="1400" b="1" dirty="0">
                <a:solidFill>
                  <a:schemeClr val="accent1"/>
                </a:solidFill>
              </a:rPr>
              <a:t>Aprendizaje Automático: </a:t>
            </a:r>
            <a:r>
              <a:rPr lang="es-ES" sz="1400" dirty="0"/>
              <a:t>Agregue algoritmos de visión, procesamiento de voz, modelos predictivos y muchos más a sus aplicaciones. (ML.NET)</a:t>
            </a:r>
          </a:p>
          <a:p>
            <a:r>
              <a:rPr lang="es-ES" sz="1400" b="1" dirty="0" err="1">
                <a:solidFill>
                  <a:schemeClr val="accent1"/>
                </a:solidFill>
              </a:rPr>
              <a:t>IoT</a:t>
            </a:r>
            <a:r>
              <a:rPr lang="es-ES" sz="1400" b="1" dirty="0">
                <a:solidFill>
                  <a:schemeClr val="accent1"/>
                </a:solidFill>
              </a:rPr>
              <a:t>: </a:t>
            </a:r>
            <a:r>
              <a:rPr lang="es-ES" sz="1400" dirty="0"/>
              <a:t>Crea aplicaciones de </a:t>
            </a:r>
            <a:r>
              <a:rPr lang="es-ES" sz="1400" dirty="0" err="1"/>
              <a:t>IoT</a:t>
            </a:r>
            <a:r>
              <a:rPr lang="es-ES" sz="1400" dirty="0"/>
              <a:t> (Internet de las Cosas), con soporte nativo para Raspberry Pi, </a:t>
            </a:r>
            <a:r>
              <a:rPr lang="es-ES" sz="1400" dirty="0" err="1"/>
              <a:t>HummingBoard</a:t>
            </a:r>
            <a:r>
              <a:rPr lang="es-ES" sz="1400" dirty="0"/>
              <a:t>, </a:t>
            </a:r>
            <a:r>
              <a:rPr lang="es-ES" sz="1400" dirty="0" err="1"/>
              <a:t>BeagleBoard</a:t>
            </a:r>
            <a:r>
              <a:rPr lang="es-ES" sz="1400" dirty="0"/>
              <a:t>, Pine A64, y otros.</a:t>
            </a:r>
          </a:p>
          <a:p>
            <a:endParaRPr lang="en-ES" dirty="0"/>
          </a:p>
        </p:txBody>
      </p:sp>
    </p:spTree>
    <p:extLst>
      <p:ext uri="{BB962C8B-B14F-4D97-AF65-F5344CB8AC3E}">
        <p14:creationId xmlns:p14="http://schemas.microsoft.com/office/powerpoint/2010/main" val="398829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s-ES" dirty="0">
                <a:solidFill>
                  <a:schemeClr val="accent1"/>
                </a:solidFill>
              </a:rPr>
              <a:t>Multiplataforma: </a:t>
            </a:r>
            <a:r>
              <a:rPr lang="es-ES" dirty="0"/>
              <a:t>.NET da soporte a los tres principales sistemas operativos: Linux, Windows y OS X.</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t>Las librerías .NET 6 pueden ejecutarse sin modificaciones en el código fuente en los sistemas operativos compatibles</a:t>
            </a:r>
          </a:p>
          <a:p>
            <a:r>
              <a:rPr lang="es-ES" sz="2000" dirty="0"/>
              <a:t>El código compilado generado es multiplataforma</a:t>
            </a:r>
          </a:p>
          <a:p>
            <a:pPr lvl="1"/>
            <a:r>
              <a:rPr lang="es-ES" sz="1600" dirty="0"/>
              <a:t>Siempre que hagamos una compilación que dependa de tener un </a:t>
            </a:r>
            <a:r>
              <a:rPr lang="es-ES" sz="1600" dirty="0" err="1"/>
              <a:t>runtime</a:t>
            </a:r>
            <a:r>
              <a:rPr lang="es-ES" sz="1600" dirty="0"/>
              <a:t> instalado en la máquina que ejecutará el código.</a:t>
            </a:r>
          </a:p>
          <a:p>
            <a:pPr lvl="1"/>
            <a:r>
              <a:rPr lang="es-ES" sz="1600" dirty="0"/>
              <a:t>Se puede compilar con el </a:t>
            </a:r>
            <a:r>
              <a:rPr lang="es-ES" sz="1600" dirty="0" err="1"/>
              <a:t>runtime</a:t>
            </a:r>
            <a:r>
              <a:rPr lang="es-ES" sz="1600" dirty="0"/>
              <a:t> integrado en el propio resultado de la compilación, pero en este caso el código no </a:t>
            </a:r>
            <a:r>
              <a:rPr lang="es-ES" sz="1600"/>
              <a:t>es multiplataforma.</a:t>
            </a:r>
            <a:endParaRPr lang="es-ES" sz="1600" dirty="0"/>
          </a:p>
          <a:p>
            <a:r>
              <a:rPr lang="es-ES" sz="2000" dirty="0"/>
              <a:t>Los usuarios pueden elegir el mejor entorno compatible con .NET 6 para sus aplicaciones</a:t>
            </a:r>
          </a:p>
          <a:p>
            <a:endParaRPr lang="en-ES" dirty="0"/>
          </a:p>
        </p:txBody>
      </p:sp>
      <p:pic>
        <p:nvPicPr>
          <p:cNvPr id="2" name="object 2">
            <a:extLst>
              <a:ext uri="{FF2B5EF4-FFF2-40B4-BE49-F238E27FC236}">
                <a16:creationId xmlns:a16="http://schemas.microsoft.com/office/drawing/2014/main" id="{5CB9C3A6-1808-552F-E752-D11F245E46D5}"/>
              </a:ext>
            </a:extLst>
          </p:cNvPr>
          <p:cNvPicPr/>
          <p:nvPr/>
        </p:nvPicPr>
        <p:blipFill>
          <a:blip r:embed="rId2" cstate="print"/>
          <a:stretch>
            <a:fillRect/>
          </a:stretch>
        </p:blipFill>
        <p:spPr>
          <a:xfrm>
            <a:off x="9125338" y="401596"/>
            <a:ext cx="2695303" cy="1756389"/>
          </a:xfrm>
          <a:prstGeom prst="rect">
            <a:avLst/>
          </a:prstGeom>
        </p:spPr>
      </p:pic>
    </p:spTree>
    <p:extLst>
      <p:ext uri="{BB962C8B-B14F-4D97-AF65-F5344CB8AC3E}">
        <p14:creationId xmlns:p14="http://schemas.microsoft.com/office/powerpoint/2010/main" val="3070994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s-ES" dirty="0">
                <a:solidFill>
                  <a:schemeClr val="accent1"/>
                </a:solidFill>
              </a:rPr>
              <a:t>Código abierto: </a:t>
            </a:r>
            <a:r>
              <a:rPr lang="es-ES" dirty="0"/>
              <a:t>.NET está disponible en </a:t>
            </a:r>
            <a:r>
              <a:rPr lang="es-ES" dirty="0" err="1"/>
              <a:t>Github</a:t>
            </a:r>
            <a:r>
              <a:rPr lang="es-ES" dirty="0"/>
              <a:t> https://github.com/dotnet</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t>Licencias permisivas (MIT y Apache 2)</a:t>
            </a:r>
          </a:p>
          <a:p>
            <a:r>
              <a:rPr lang="es-ES" sz="2000" dirty="0"/>
              <a:t>También hace uso de un conjunto significativo de dependencias de la industria de código abierto</a:t>
            </a:r>
          </a:p>
          <a:p>
            <a:r>
              <a:rPr lang="es-ES" sz="2000" dirty="0"/>
              <a:t>Ser OSS (Open </a:t>
            </a:r>
            <a:r>
              <a:rPr lang="es-ES" sz="2000" dirty="0" err="1"/>
              <a:t>Source</a:t>
            </a:r>
            <a:r>
              <a:rPr lang="es-ES" sz="2000" dirty="0"/>
              <a:t> Software) es fundamental para tener una comunidad próspera más "imprescindible" para muchas organizaciones donde OSS es parte de su estrategia de desarrollo</a:t>
            </a:r>
          </a:p>
          <a:p>
            <a:r>
              <a:rPr lang="es-ES" sz="2000" dirty="0"/>
              <a:t>Colaboración por parte de la comunidad</a:t>
            </a:r>
            <a:endParaRPr lang="en-ES" dirty="0"/>
          </a:p>
        </p:txBody>
      </p:sp>
      <p:pic>
        <p:nvPicPr>
          <p:cNvPr id="3" name="object 4">
            <a:extLst>
              <a:ext uri="{FF2B5EF4-FFF2-40B4-BE49-F238E27FC236}">
                <a16:creationId xmlns:a16="http://schemas.microsoft.com/office/drawing/2014/main" id="{DE36DEBB-30AA-334C-9694-4E705C948132}"/>
              </a:ext>
            </a:extLst>
          </p:cNvPr>
          <p:cNvPicPr/>
          <p:nvPr/>
        </p:nvPicPr>
        <p:blipFill>
          <a:blip r:embed="rId2" cstate="print"/>
          <a:stretch>
            <a:fillRect/>
          </a:stretch>
        </p:blipFill>
        <p:spPr>
          <a:xfrm>
            <a:off x="8149717" y="581062"/>
            <a:ext cx="3652564" cy="669282"/>
          </a:xfrm>
          <a:prstGeom prst="rect">
            <a:avLst/>
          </a:prstGeom>
        </p:spPr>
      </p:pic>
    </p:spTree>
    <p:extLst>
      <p:ext uri="{BB962C8B-B14F-4D97-AF65-F5344CB8AC3E}">
        <p14:creationId xmlns:p14="http://schemas.microsoft.com/office/powerpoint/2010/main" val="165835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9682131" cy="651610"/>
          </a:xfrm>
        </p:spPr>
        <p:txBody>
          <a:bodyPr/>
          <a:lstStyle/>
          <a:p>
            <a:r>
              <a:rPr lang="es-ES" dirty="0">
                <a:solidFill>
                  <a:schemeClr val="accent1"/>
                </a:solidFill>
              </a:rPr>
              <a:t>Natural </a:t>
            </a:r>
            <a:r>
              <a:rPr lang="es-ES" dirty="0" err="1">
                <a:solidFill>
                  <a:schemeClr val="accent1"/>
                </a:solidFill>
              </a:rPr>
              <a:t>Acquisition</a:t>
            </a:r>
            <a:r>
              <a:rPr lang="es-ES" dirty="0">
                <a:solidFill>
                  <a:schemeClr val="accent1"/>
                </a:solidFill>
              </a:rPr>
              <a:t>: </a:t>
            </a:r>
            <a:r>
              <a:rPr lang="es-ES" dirty="0"/>
              <a:t>.NET Core está distribuido en una serie de paquetes </a:t>
            </a:r>
            <a:r>
              <a:rPr lang="es-ES" dirty="0" err="1"/>
              <a:t>Nuget</a:t>
            </a:r>
            <a:r>
              <a:rPr lang="es-ES" dirty="0"/>
              <a:t> que el usuario puede escoger acorde a sus necesidades.</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Nuget</a:t>
            </a:r>
            <a:r>
              <a:rPr lang="es-ES" sz="2000" dirty="0"/>
              <a:t> como gestor de paquetes de .NET</a:t>
            </a:r>
          </a:p>
          <a:p>
            <a:r>
              <a:rPr lang="es-ES" sz="2000" dirty="0"/>
              <a:t>El </a:t>
            </a:r>
            <a:r>
              <a:rPr lang="es-ES" sz="2000" dirty="0" err="1"/>
              <a:t>runtime</a:t>
            </a:r>
            <a:r>
              <a:rPr lang="es-ES" sz="2000" dirty="0"/>
              <a:t> y la base del </a:t>
            </a:r>
            <a:r>
              <a:rPr lang="es-ES" sz="2000" dirty="0" err="1"/>
              <a:t>framework</a:t>
            </a:r>
            <a:r>
              <a:rPr lang="es-ES" sz="2000" dirty="0"/>
              <a:t> se pueden obtener en OS-</a:t>
            </a:r>
            <a:r>
              <a:rPr lang="es-ES" sz="2000" dirty="0" err="1"/>
              <a:t>specific</a:t>
            </a:r>
            <a:r>
              <a:rPr lang="es-ES" sz="2000" dirty="0"/>
              <a:t> </a:t>
            </a:r>
            <a:r>
              <a:rPr lang="es-ES" sz="2000" dirty="0" err="1"/>
              <a:t>package</a:t>
            </a:r>
            <a:r>
              <a:rPr lang="es-ES" sz="2000" dirty="0"/>
              <a:t> managers</a:t>
            </a:r>
          </a:p>
          <a:p>
            <a:r>
              <a:rPr lang="es-ES" sz="2000" dirty="0"/>
              <a:t>Docker </a:t>
            </a:r>
            <a:r>
              <a:rPr lang="es-ES" sz="2000" dirty="0" err="1"/>
              <a:t>images</a:t>
            </a:r>
            <a:r>
              <a:rPr lang="es-ES" sz="2000" dirty="0"/>
              <a:t> disponibles en </a:t>
            </a:r>
            <a:r>
              <a:rPr lang="es-ES" sz="2000" dirty="0" err="1"/>
              <a:t>docker</a:t>
            </a:r>
            <a:r>
              <a:rPr lang="es-ES" sz="2000" dirty="0"/>
              <a:t> </a:t>
            </a:r>
            <a:r>
              <a:rPr lang="es-ES" sz="2000" dirty="0" err="1"/>
              <a:t>hub</a:t>
            </a:r>
            <a:endParaRPr lang="es-ES" sz="2000" dirty="0"/>
          </a:p>
          <a:p>
            <a:r>
              <a:rPr lang="es-ES" sz="2000" dirty="0"/>
              <a:t>Las librerías del </a:t>
            </a:r>
            <a:r>
              <a:rPr lang="es-ES" sz="2000" dirty="0" err="1"/>
              <a:t>framework</a:t>
            </a:r>
            <a:r>
              <a:rPr lang="es-ES" sz="2000" dirty="0"/>
              <a:t> de alto nivel están disponibles en </a:t>
            </a:r>
            <a:r>
              <a:rPr lang="es-ES" sz="2000" dirty="0" err="1"/>
              <a:t>Nuget</a:t>
            </a:r>
            <a:endParaRPr lang="es-ES" sz="2000" dirty="0"/>
          </a:p>
          <a:p>
            <a:r>
              <a:rPr lang="es-ES" sz="2000" dirty="0"/>
              <a:t>Amplio catálogo de librerías de terceros</a:t>
            </a:r>
          </a:p>
        </p:txBody>
      </p:sp>
      <p:pic>
        <p:nvPicPr>
          <p:cNvPr id="8" name="object 4">
            <a:extLst>
              <a:ext uri="{FF2B5EF4-FFF2-40B4-BE49-F238E27FC236}">
                <a16:creationId xmlns:a16="http://schemas.microsoft.com/office/drawing/2014/main" id="{E0EB4466-B577-745F-687B-6A622ACB4EB7}"/>
              </a:ext>
            </a:extLst>
          </p:cNvPr>
          <p:cNvPicPr/>
          <p:nvPr/>
        </p:nvPicPr>
        <p:blipFill>
          <a:blip r:embed="rId2" cstate="print"/>
          <a:stretch>
            <a:fillRect/>
          </a:stretch>
        </p:blipFill>
        <p:spPr>
          <a:xfrm>
            <a:off x="7801914" y="311243"/>
            <a:ext cx="3989831" cy="1195132"/>
          </a:xfrm>
          <a:prstGeom prst="rect">
            <a:avLst/>
          </a:prstGeom>
        </p:spPr>
      </p:pic>
    </p:spTree>
    <p:extLst>
      <p:ext uri="{BB962C8B-B14F-4D97-AF65-F5344CB8AC3E}">
        <p14:creationId xmlns:p14="http://schemas.microsoft.com/office/powerpoint/2010/main" val="1364855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4211</TotalTime>
  <Words>1660</Words>
  <Application>Microsoft Office PowerPoint</Application>
  <PresentationFormat>Panorámica</PresentationFormat>
  <Paragraphs>229</Paragraphs>
  <Slides>29</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29</vt:i4>
      </vt:variant>
    </vt:vector>
  </HeadingPairs>
  <TitlesOfParts>
    <vt:vector size="46" baseType="lpstr">
      <vt:lpstr>Montserrat SemiBold</vt:lpstr>
      <vt:lpstr>Montserrat Bold</vt:lpstr>
      <vt:lpstr>Graphik</vt:lpstr>
      <vt:lpstr>Montserrat ExtraBold</vt:lpstr>
      <vt:lpstr>Arial</vt:lpstr>
      <vt:lpstr>Montserrat Medium</vt:lpstr>
      <vt:lpstr>Montserrat</vt:lpstr>
      <vt:lpstr>Montserrat Light</vt:lpstr>
      <vt:lpstr>Calibri</vt:lpstr>
      <vt:lpstr>Open Sans Light</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31</cp:revision>
  <dcterms:created xsi:type="dcterms:W3CDTF">2018-02-28T02:57:44Z</dcterms:created>
  <dcterms:modified xsi:type="dcterms:W3CDTF">2022-11-11T07:27:18Z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